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3" r:id="rId16"/>
    <p:sldId id="270" r:id="rId1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3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C5310-BF54-7C4B-9AE2-F5A5D80D92A0}" type="datetimeFigureOut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76B2D-A960-F541-B6BC-048A9AE030E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1AAA8-8DFC-934D-84DB-294F4BB088BD}" type="datetimeFigureOut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E47C6-35CB-6642-8150-F684050992D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52D7-63A6-2E44-91BF-4A4FC9CE10F6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3F9B2-AB1E-A540-95FB-3E643BFEE620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D0B-AA37-3B47-BD84-51397C4EB3BA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D268-F9DC-D54C-8D02-46A7FD4B4105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46C21-7D41-6547-B82E-1577252D786B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9CB-177A-454E-8F3F-B8DEBF2186A0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6323-15D9-2C48-83D2-A080E851CB66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73687-2A03-C945-A6A5-B9DBB15FDDC1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31D1-7E77-D441-92A8-EB0FB6EC6768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3C66-695B-084C-B611-2CD310C24A37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EBE4-9E80-2747-B936-DF6689AC3AA4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22651-F57E-A241-8A1B-60891B0DEB5B}" type="datetime1">
              <a:rPr lang="ja-JP" altLang="en-US" smtClean="0"/>
              <a:pPr/>
              <a:t>10.5.19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1FDA3-42AC-2545-A8C1-77E78C572E40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922569" y="0"/>
            <a:ext cx="22214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木谷公哉（</a:t>
            </a:r>
            <a:r>
              <a:rPr kumimoji="1" lang="en-US" altLang="ja-JP" sz="1200" dirty="0" err="1" smtClean="0"/>
              <a:t>kitani@bakkers.gr.jp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0" y="0"/>
            <a:ext cx="17610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Iphoto</a:t>
            </a:r>
            <a:r>
              <a:rPr kumimoji="1" lang="ja-JP" altLang="en-US" sz="1600" dirty="0" smtClean="0"/>
              <a:t>京都勉強会</a:t>
            </a:r>
            <a:endParaRPr kumimoji="1" lang="ja-JP" alt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iphon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jp/support/iphone/enrollment/" TargetMode="External"/><Relationship Id="rId4" Type="http://schemas.openxmlformats.org/officeDocument/2006/relationships/hyperlink" Target="http://d.hatena.ne.jp/nakamura001/20080904/1220504793" TargetMode="External"/><Relationship Id="rId5" Type="http://schemas.openxmlformats.org/officeDocument/2006/relationships/hyperlink" Target="http://son-son.sakura.ne.jp/programming/ad_hoc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iphon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iphon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itunes.apple.com/jp/app/id337941044?mt=8" TargetMode="Externa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mple.jp/~hogehog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jp/iphone/program/" TargetMode="External"/><Relationship Id="rId3" Type="http://schemas.openxmlformats.org/officeDocument/2006/relationships/hyperlink" Target="http://developer.apple.com/jp/support/iphone/enrollmen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apple.com/jp" TargetMode="External"/><Relationship Id="rId4" Type="http://schemas.openxmlformats.org/officeDocument/2006/relationships/hyperlink" Target="http://developer.apple.com/iphon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contac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iphone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err="1" smtClean="0"/>
              <a:t>iPhone</a:t>
            </a:r>
            <a:r>
              <a:rPr lang="ja-JP" altLang="en-US" dirty="0" smtClean="0"/>
              <a:t>デベロッパ</a:t>
            </a:r>
            <a:r>
              <a:rPr lang="ja-JP" altLang="en-US" dirty="0"/>
              <a:t>登録経過報告</a:t>
            </a:r>
            <a:endParaRPr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altLang="ja-JP" dirty="0" smtClean="0"/>
              <a:t>App Store</a:t>
            </a:r>
            <a:r>
              <a:rPr lang="ja-JP" altLang="en-US" dirty="0" smtClean="0"/>
              <a:t>登録（無料編）に至るまで</a:t>
            </a:r>
            <a:r>
              <a:rPr lang="en-US" altLang="ja-JP" dirty="0" smtClean="0"/>
              <a:t> –</a:t>
            </a:r>
          </a:p>
          <a:p>
            <a:pPr>
              <a:buFontTx/>
              <a:buChar char="-"/>
            </a:pPr>
            <a:endParaRPr lang="en-US" altLang="ja-JP" dirty="0" smtClean="0"/>
          </a:p>
          <a:p>
            <a:pPr>
              <a:buFontTx/>
              <a:buChar char="-"/>
            </a:pPr>
            <a:r>
              <a:rPr lang="en-US" altLang="ja-JP" dirty="0" smtClean="0"/>
              <a:t>2009.11.11</a:t>
            </a:r>
            <a:r>
              <a:rPr lang="ja-JP" altLang="en-US" dirty="0" smtClean="0"/>
              <a:t>版</a:t>
            </a:r>
            <a:r>
              <a:rPr lang="en-US" altLang="ja-JP" dirty="0" smtClean="0"/>
              <a:t>-</a:t>
            </a:r>
          </a:p>
          <a:p>
            <a:r>
              <a:rPr lang="ja-JP" altLang="en-US" dirty="0" smtClean="0"/>
              <a:t>木谷公哉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kitani@bakkers.gr.jp</a:t>
            </a:r>
            <a:r>
              <a:rPr lang="en-US" altLang="ja-JP" dirty="0" smtClean="0"/>
              <a:t>)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6764"/>
            <a:ext cx="8959210" cy="79684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実機へのアプリ登録と動作確認（３）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2936" y="1208183"/>
            <a:ext cx="8856274" cy="651073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r>
              <a:rPr lang="ja-JP" altLang="en-US" dirty="0" smtClean="0">
                <a:solidFill>
                  <a:srgbClr val="000000"/>
                </a:solidFill>
              </a:rPr>
              <a:t>ビルドできるも、実機にインストールしようとするとエラー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1771650" lvl="3" indent="-51435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1314450" lvl="2" indent="-514350">
              <a:buNone/>
            </a:pPr>
            <a:endParaRPr lang="ja-JP" altLang="en-US" dirty="0" smtClean="0">
              <a:solidFill>
                <a:srgbClr val="000000"/>
              </a:solidFill>
            </a:endParaRPr>
          </a:p>
          <a:p>
            <a:pPr marL="1314450" lvl="2" indent="-514350">
              <a:buFont typeface="+mj-lt"/>
              <a:buAutoNum type="arabicPeriod"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7726" y="4490720"/>
            <a:ext cx="885627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31200" lvl="3" indent="-334800">
              <a:buFont typeface="Arial"/>
              <a:buChar char="•"/>
            </a:pPr>
            <a:r>
              <a:rPr lang="en-US" altLang="ja-JP" sz="2000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sz="2000" dirty="0" smtClean="0">
                <a:solidFill>
                  <a:srgbClr val="000000"/>
                </a:solidFill>
              </a:rPr>
              <a:t> OS</a:t>
            </a:r>
            <a:r>
              <a:rPr lang="ja-JP" altLang="en-US" sz="2000" dirty="0" smtClean="0">
                <a:solidFill>
                  <a:srgbClr val="000000"/>
                </a:solidFill>
              </a:rPr>
              <a:t>のバージョンと、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sz="2000" dirty="0" smtClean="0">
                <a:solidFill>
                  <a:srgbClr val="000000"/>
                </a:solidFill>
              </a:rPr>
              <a:t> SDK</a:t>
            </a:r>
            <a:r>
              <a:rPr lang="ja-JP" altLang="en-US" sz="2000" dirty="0" smtClean="0">
                <a:solidFill>
                  <a:srgbClr val="000000"/>
                </a:solidFill>
              </a:rPr>
              <a:t>のバージョンは一致していますか？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pPr marL="331200" lvl="3" indent="-334800">
              <a:buFont typeface="Arial"/>
              <a:buChar char="•"/>
            </a:pPr>
            <a:r>
              <a:rPr lang="en-US" altLang="ja-JP" sz="2000" dirty="0" err="1" smtClean="0">
                <a:solidFill>
                  <a:srgbClr val="000000"/>
                </a:solidFill>
              </a:rPr>
              <a:t>Xcode</a:t>
            </a:r>
            <a:r>
              <a:rPr lang="ja-JP" altLang="en-US" sz="2000" dirty="0" smtClean="0">
                <a:solidFill>
                  <a:srgbClr val="000000"/>
                </a:solidFill>
              </a:rPr>
              <a:t>のウィンドウメニューからオーガナイザを選択し、デバイスの</a:t>
            </a:r>
            <a:r>
              <a:rPr lang="en-US" altLang="ja-JP" sz="2000" dirty="0" smtClean="0">
                <a:solidFill>
                  <a:srgbClr val="000000"/>
                </a:solidFill>
              </a:rPr>
              <a:t>Summary</a:t>
            </a:r>
            <a:r>
              <a:rPr lang="ja-JP" altLang="en-US" sz="2000" dirty="0" smtClean="0">
                <a:solidFill>
                  <a:srgbClr val="000000"/>
                </a:solidFill>
              </a:rPr>
              <a:t>を見てください。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pPr marL="331200" lvl="3" indent="-334800">
              <a:buFont typeface="Arial"/>
              <a:buChar char="•"/>
            </a:pPr>
            <a:r>
              <a:rPr lang="en-US" altLang="ja-JP" sz="2000" dirty="0" err="1" smtClean="0">
                <a:solidFill>
                  <a:srgbClr val="FF0000"/>
                </a:solidFill>
              </a:rPr>
              <a:t>iPhone</a:t>
            </a:r>
            <a:r>
              <a:rPr lang="en-US" altLang="ja-JP" sz="2000" dirty="0" smtClean="0">
                <a:solidFill>
                  <a:srgbClr val="FF0000"/>
                </a:solidFill>
              </a:rPr>
              <a:t> OS 3.1.2  --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iPhone</a:t>
            </a:r>
            <a:r>
              <a:rPr lang="en-US" altLang="ja-JP" sz="2000" dirty="0" smtClean="0">
                <a:solidFill>
                  <a:srgbClr val="FF0000"/>
                </a:solidFill>
              </a:rPr>
              <a:t> SDK for 3.1</a:t>
            </a:r>
            <a:r>
              <a:rPr lang="ja-JP" altLang="en-US" sz="2000" dirty="0" smtClean="0">
                <a:solidFill>
                  <a:srgbClr val="FF0000"/>
                </a:solidFill>
              </a:rPr>
              <a:t>を使っていて上記エラーがでました。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49154" y="2346289"/>
            <a:ext cx="88562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14450" lvl="2" indent="-514350">
              <a:buNone/>
            </a:pPr>
            <a:r>
              <a:rPr lang="ja-JP" altLang="en-US" sz="2000" dirty="0" smtClean="0">
                <a:solidFill>
                  <a:srgbClr val="000000"/>
                </a:solidFill>
              </a:rPr>
              <a:t>エラー：「プロビジョニングされた 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sz="2000" dirty="0" smtClean="0">
                <a:solidFill>
                  <a:srgbClr val="000000"/>
                </a:solidFill>
              </a:rPr>
              <a:t> OS </a:t>
            </a:r>
            <a:r>
              <a:rPr lang="ja-JP" altLang="en-US" sz="2000" dirty="0" smtClean="0">
                <a:solidFill>
                  <a:srgbClr val="000000"/>
                </a:solidFill>
              </a:rPr>
              <a:t>装置が接続されていません。」</a:t>
            </a:r>
            <a:endParaRPr lang="en-US" altLang="ja-JP" sz="2000" dirty="0" smtClean="0">
              <a:solidFill>
                <a:srgbClr val="000000"/>
              </a:solidFill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4018250" y="3248842"/>
            <a:ext cx="822960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への登録（１）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674634"/>
            <a:ext cx="8671484" cy="647107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dirty="0" smtClean="0">
                <a:solidFill>
                  <a:srgbClr val="000000"/>
                </a:solidFill>
              </a:rPr>
              <a:t> Dev Center</a:t>
            </a:r>
            <a:r>
              <a:rPr lang="ja-JP" altLang="en-US" dirty="0" smtClean="0">
                <a:solidFill>
                  <a:srgbClr val="000000"/>
                </a:solidFill>
              </a:rPr>
              <a:t>にアクセスし、</a:t>
            </a:r>
            <a:r>
              <a:rPr lang="en-US" altLang="ja-JP" dirty="0" smtClean="0">
                <a:solidFill>
                  <a:srgbClr val="000000"/>
                </a:solidFill>
              </a:rPr>
              <a:t>Apple Developer Program Portal</a:t>
            </a:r>
            <a:r>
              <a:rPr lang="ja-JP" altLang="en-US" dirty="0" smtClean="0">
                <a:solidFill>
                  <a:srgbClr val="000000"/>
                </a:solidFill>
              </a:rPr>
              <a:t>にアクセス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  </a:t>
            </a:r>
            <a:r>
              <a:rPr lang="en-US" altLang="ja-JP" dirty="0" smtClean="0">
                <a:solidFill>
                  <a:srgbClr val="000000"/>
                </a:solidFill>
                <a:hlinkClick r:id="rId2"/>
              </a:rPr>
              <a:t>http://developer.apple.com/iphone/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配布専用の開発証明書の作成と登録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配布用の</a:t>
            </a:r>
            <a:r>
              <a:rPr lang="en-US" altLang="ja-JP" dirty="0" smtClean="0">
                <a:solidFill>
                  <a:srgbClr val="000000"/>
                </a:solidFill>
              </a:rPr>
              <a:t>Certificate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Distribution</a:t>
            </a:r>
            <a:r>
              <a:rPr lang="ja-JP" altLang="en-US" dirty="0" smtClean="0">
                <a:solidFill>
                  <a:srgbClr val="000000"/>
                </a:solidFill>
              </a:rPr>
              <a:t>から</a:t>
            </a:r>
            <a:r>
              <a:rPr lang="en-US" altLang="ja-JP" dirty="0" smtClean="0">
                <a:solidFill>
                  <a:srgbClr val="000000"/>
                </a:solidFill>
              </a:rPr>
              <a:t>Request Certificate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をクリック（</a:t>
            </a:r>
            <a:r>
              <a:rPr lang="en-US" altLang="ja-JP" dirty="0" smtClean="0">
                <a:solidFill>
                  <a:srgbClr val="000000"/>
                </a:solidFill>
              </a:rPr>
              <a:t>CSR</a:t>
            </a:r>
            <a:r>
              <a:rPr lang="ja-JP" altLang="en-US" dirty="0" smtClean="0">
                <a:solidFill>
                  <a:srgbClr val="000000"/>
                </a:solidFill>
              </a:rPr>
              <a:t>ファイルをアップロードする）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 ※</a:t>
            </a:r>
            <a:r>
              <a:rPr lang="ja-JP" altLang="en-US" dirty="0" smtClean="0">
                <a:solidFill>
                  <a:srgbClr val="000000"/>
                </a:solidFill>
              </a:rPr>
              <a:t>すでに作成済み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Approval</a:t>
            </a:r>
            <a:r>
              <a:rPr lang="ja-JP" altLang="en-US" dirty="0" smtClean="0">
                <a:solidFill>
                  <a:srgbClr val="000000"/>
                </a:solidFill>
              </a:rPr>
              <a:t>ボタンをクリック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WWDR intermediate certificate</a:t>
            </a:r>
            <a:r>
              <a:rPr lang="ja-JP" altLang="en-US" dirty="0" smtClean="0">
                <a:solidFill>
                  <a:srgbClr val="000000"/>
                </a:solidFill>
              </a:rPr>
              <a:t>のインストール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※</a:t>
            </a:r>
            <a:r>
              <a:rPr lang="ja-JP" altLang="en-US" dirty="0" smtClean="0">
                <a:solidFill>
                  <a:srgbClr val="000000"/>
                </a:solidFill>
              </a:rPr>
              <a:t>すでにインストールしているはず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ブラウザをリロードして、</a:t>
            </a:r>
            <a:r>
              <a:rPr lang="en-US" altLang="ja-JP" dirty="0" err="1" smtClean="0">
                <a:solidFill>
                  <a:srgbClr val="000000"/>
                </a:solidFill>
              </a:rPr>
              <a:t>Donwload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ダウンロードしたファイルを開き、キーチェーンアクセスに登録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配布専用のプロビジョニングファイルの生成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Provisioning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Distribution</a:t>
            </a:r>
            <a:r>
              <a:rPr lang="ja-JP" altLang="en-US" dirty="0" smtClean="0">
                <a:solidFill>
                  <a:srgbClr val="000000"/>
                </a:solidFill>
              </a:rPr>
              <a:t>から</a:t>
            </a:r>
            <a:r>
              <a:rPr lang="en-US" altLang="ja-JP" dirty="0" smtClean="0">
                <a:solidFill>
                  <a:srgbClr val="000000"/>
                </a:solidFill>
              </a:rPr>
              <a:t>New Profile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Distribution Method: App Store &lt;1&gt;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Profile Name: </a:t>
            </a:r>
            <a:r>
              <a:rPr lang="en-US" altLang="ja-JP" dirty="0" err="1" smtClean="0">
                <a:solidFill>
                  <a:srgbClr val="000000"/>
                </a:solidFill>
              </a:rPr>
              <a:t>PublicKimiyaKitani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Distribute Certificate: </a:t>
            </a:r>
            <a:r>
              <a:rPr lang="ja-JP" altLang="en-US" dirty="0" smtClean="0">
                <a:solidFill>
                  <a:srgbClr val="000000"/>
                </a:solidFill>
              </a:rPr>
              <a:t>「２」で作成したので有効になっているはず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  </a:t>
            </a:r>
            <a:r>
              <a:rPr lang="en-US" altLang="ja-JP" dirty="0" smtClean="0">
                <a:solidFill>
                  <a:srgbClr val="000000"/>
                </a:solidFill>
              </a:rPr>
              <a:t>App ID: </a:t>
            </a:r>
            <a:r>
              <a:rPr lang="ja-JP" altLang="en-US" dirty="0" smtClean="0">
                <a:solidFill>
                  <a:srgbClr val="000000"/>
                </a:solidFill>
              </a:rPr>
              <a:t>すでに作ってますよね。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  ダウンロードし、インストール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への登録（２）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1121091"/>
            <a:ext cx="8671484" cy="55682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dirty="0" err="1" smtClean="0">
                <a:solidFill>
                  <a:srgbClr val="000000"/>
                </a:solidFill>
              </a:rPr>
              <a:t>Xcode</a:t>
            </a:r>
            <a:r>
              <a:rPr lang="ja-JP" altLang="en-US" dirty="0" smtClean="0">
                <a:solidFill>
                  <a:srgbClr val="000000"/>
                </a:solidFill>
              </a:rPr>
              <a:t>プロジェクトの設定変更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/>
            <a:r>
              <a:rPr lang="ja-JP" altLang="en-US" dirty="0" smtClean="0">
                <a:solidFill>
                  <a:srgbClr val="000000"/>
                </a:solidFill>
              </a:rPr>
              <a:t>コード署名</a:t>
            </a:r>
            <a:r>
              <a:rPr lang="en-US" altLang="ja-JP" dirty="0" smtClean="0">
                <a:solidFill>
                  <a:srgbClr val="000000"/>
                </a:solidFill>
              </a:rPr>
              <a:t>: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ja-JP" altLang="en-US" dirty="0" smtClean="0">
                <a:solidFill>
                  <a:srgbClr val="000000"/>
                </a:solidFill>
              </a:rPr>
              <a:t>　配布用プロビジョニング・ファイルを選択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ja-JP" altLang="en-US" dirty="0" smtClean="0">
                <a:solidFill>
                  <a:srgbClr val="000000"/>
                </a:solidFill>
              </a:rPr>
              <a:t>ビルド（実行はしない）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ja-JP" altLang="en-US" dirty="0" smtClean="0">
                <a:solidFill>
                  <a:srgbClr val="000000"/>
                </a:solidFill>
              </a:rPr>
              <a:t>　ビルドメニューから「ビルド」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altLang="ja-JP" dirty="0" smtClean="0"/>
              <a:t>App Store</a:t>
            </a:r>
            <a:r>
              <a:rPr lang="ja-JP" altLang="en-US" dirty="0" smtClean="0"/>
              <a:t>登録時に必要な情報（１）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altLang="ja-JP" dirty="0" smtClean="0"/>
              <a:t>App Store</a:t>
            </a:r>
            <a:r>
              <a:rPr lang="ja-JP" altLang="en-US" dirty="0" smtClean="0"/>
              <a:t>登録時に必要な情報（２）</a:t>
            </a: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への登録（３）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813535"/>
            <a:ext cx="8671484" cy="556824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ja-JP" dirty="0" smtClean="0"/>
              <a:t>iTunes Connect</a:t>
            </a:r>
            <a:r>
              <a:rPr lang="ja-JP" altLang="en-US" dirty="0" smtClean="0"/>
              <a:t>にアクセス</a:t>
            </a:r>
            <a:r>
              <a:rPr lang="en-US" altLang="ja-JP" dirty="0" smtClean="0"/>
              <a:t> &lt;2&gt;</a:t>
            </a:r>
            <a:br>
              <a:rPr lang="en-US" altLang="ja-JP" dirty="0" smtClean="0"/>
            </a:br>
            <a:r>
              <a:rPr lang="en-US" altLang="ja-JP" dirty="0" smtClean="0"/>
              <a:t>  https://</a:t>
            </a:r>
            <a:r>
              <a:rPr lang="en-US" altLang="ja-JP" dirty="0" err="1" smtClean="0"/>
              <a:t>itunesconnect.apple.com</a:t>
            </a:r>
            <a:r>
              <a:rPr lang="en-US" altLang="ja-JP" dirty="0" smtClean="0"/>
              <a:t>/</a:t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Dev Program</a:t>
            </a:r>
            <a:r>
              <a:rPr lang="ja-JP" altLang="en-US" dirty="0" smtClean="0"/>
              <a:t>からもリンクあり）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ja-JP" dirty="0" smtClean="0"/>
              <a:t>Manage Your Applications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Add New Application</a:t>
            </a:r>
            <a:r>
              <a:rPr lang="ja-JP" altLang="en-US" dirty="0" smtClean="0"/>
              <a:t>をクリック</a:t>
            </a:r>
            <a:r>
              <a:rPr lang="en-US" altLang="ja-JP" dirty="0" smtClean="0"/>
              <a:t> &lt;03&gt;</a:t>
            </a:r>
            <a:endParaRPr lang="ja-JP" alt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Primary Language: Japanese &lt;04&gt;</a:t>
            </a:r>
            <a:br>
              <a:rPr lang="en-US" altLang="ja-JP" dirty="0" smtClean="0"/>
            </a:br>
            <a:r>
              <a:rPr lang="en-US" altLang="ja-JP" dirty="0" smtClean="0"/>
              <a:t>Company Name: </a:t>
            </a:r>
            <a:r>
              <a:rPr lang="ja-JP" altLang="en-US" dirty="0" smtClean="0"/>
              <a:t>何も入れない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Export Compliance</a:t>
            </a:r>
            <a:r>
              <a:rPr lang="ja-JP" altLang="en-US" dirty="0" smtClean="0"/>
              <a:t>に同意</a:t>
            </a:r>
            <a:r>
              <a:rPr lang="en-US" altLang="ja-JP" dirty="0" smtClean="0"/>
              <a:t>  &lt;05&gt;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暗号が含まれているかどうか（</a:t>
            </a:r>
            <a:r>
              <a:rPr lang="en-US" altLang="ja-JP" dirty="0" smtClean="0"/>
              <a:t>NO</a:t>
            </a:r>
            <a:r>
              <a:rPr lang="ja-JP" altLang="en-US" dirty="0" smtClean="0"/>
              <a:t>）</a:t>
            </a:r>
            <a:r>
              <a:rPr lang="en-US" altLang="ja-JP" dirty="0" smtClean="0"/>
              <a:t> &lt;06-1&gt;</a:t>
            </a:r>
            <a:br>
              <a:rPr lang="en-US" altLang="ja-JP" dirty="0" smtClean="0"/>
            </a:br>
            <a:r>
              <a:rPr lang="en-US" altLang="ja-JP" dirty="0" smtClean="0"/>
              <a:t>  YES</a:t>
            </a:r>
            <a:r>
              <a:rPr lang="ja-JP" altLang="en-US" dirty="0" smtClean="0"/>
              <a:t>にすると</a:t>
            </a:r>
            <a:r>
              <a:rPr lang="en-US" altLang="ja-JP" dirty="0" smtClean="0"/>
              <a:t> &lt;06-2&gt;</a:t>
            </a:r>
            <a:endParaRPr lang="ja-JP" alt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アプリ情報を入れる（日本語のみ入れる</a:t>
            </a:r>
            <a:r>
              <a:rPr lang="en-US" altLang="ja-JP" dirty="0" smtClean="0"/>
              <a:t>: </a:t>
            </a:r>
            <a:r>
              <a:rPr lang="ja-JP" altLang="en-US" dirty="0" smtClean="0"/>
              <a:t>他の言語用は後述）</a:t>
            </a:r>
            <a:r>
              <a:rPr lang="en-US" altLang="ja-JP" dirty="0" smtClean="0"/>
              <a:t> &lt;07-1, 07-2&gt;</a:t>
            </a:r>
            <a:br>
              <a:rPr lang="en-US" altLang="ja-JP" dirty="0" smtClean="0"/>
            </a:br>
            <a:r>
              <a:rPr lang="en-US" altLang="ja-JP" dirty="0" smtClean="0"/>
              <a:t>    SKU</a:t>
            </a:r>
            <a:r>
              <a:rPr lang="ja-JP" altLang="en-US" dirty="0" smtClean="0"/>
              <a:t>は適当（他に被さることのないものなら</a:t>
            </a:r>
            <a:r>
              <a:rPr lang="en-US" altLang="ja-JP" dirty="0" smtClean="0"/>
              <a:t>OK</a:t>
            </a:r>
            <a:r>
              <a:rPr lang="ja-JP" altLang="en-US" dirty="0" smtClean="0"/>
              <a:t>）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公序良俗に反するかどうか：すべて</a:t>
            </a:r>
            <a:r>
              <a:rPr lang="en-US" altLang="ja-JP" dirty="0" smtClean="0"/>
              <a:t>None&lt;08&gt;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>
                <a:solidFill>
                  <a:srgbClr val="FF0000"/>
                </a:solidFill>
              </a:rPr>
              <a:t>アプリとアイコン、スクリーンショットを</a:t>
            </a:r>
            <a:r>
              <a:rPr lang="en-US" altLang="ja-JP" dirty="0" smtClean="0">
                <a:solidFill>
                  <a:srgbClr val="FF0000"/>
                </a:solidFill>
              </a:rPr>
              <a:t>Upload </a:t>
            </a:r>
            <a:r>
              <a:rPr lang="en-US" altLang="ja-JP" dirty="0" smtClean="0"/>
              <a:t>&lt;09&gt;</a:t>
            </a:r>
          </a:p>
          <a:p>
            <a:pPr marL="914400" lvl="1" indent="-514350"/>
            <a:r>
              <a:rPr lang="ja-JP" altLang="en-US" dirty="0" smtClean="0"/>
              <a:t>「</a:t>
            </a:r>
            <a:r>
              <a:rPr lang="en-US" altLang="ja-JP" dirty="0" smtClean="0"/>
              <a:t>App Store</a:t>
            </a:r>
            <a:r>
              <a:rPr lang="ja-JP" altLang="en-US" dirty="0" smtClean="0"/>
              <a:t>登録時に必要な情報（１）（２）」を参照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公開日時とアプリ価格を指定</a:t>
            </a:r>
            <a:r>
              <a:rPr lang="en-US" altLang="ja-JP" dirty="0" smtClean="0"/>
              <a:t> &lt;10&gt;</a:t>
            </a:r>
            <a:br>
              <a:rPr lang="en-US" altLang="ja-JP" dirty="0" smtClean="0"/>
            </a:br>
            <a:r>
              <a:rPr lang="en-US" altLang="ja-JP" dirty="0" smtClean="0"/>
              <a:t>   Availability Date :</a:t>
            </a:r>
            <a:r>
              <a:rPr lang="ja-JP" altLang="en-US" dirty="0" smtClean="0"/>
              <a:t>そのまま（即時）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Tier: Free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確認画面</a:t>
            </a:r>
            <a:r>
              <a:rPr lang="en-US" altLang="ja-JP" dirty="0" smtClean="0"/>
              <a:t> &lt;11&gt;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言語の追加</a:t>
            </a:r>
            <a:r>
              <a:rPr lang="en-US" altLang="ja-JP" dirty="0" smtClean="0"/>
              <a:t>: English</a:t>
            </a:r>
            <a:br>
              <a:rPr lang="en-US" altLang="ja-JP" dirty="0" smtClean="0"/>
            </a:br>
            <a:r>
              <a:rPr lang="ja-JP" altLang="en-US" dirty="0" smtClean="0"/>
              <a:t>　アプリのローカナイズをしているなら、ここで追加することで「９</a:t>
            </a:r>
            <a:r>
              <a:rPr lang="en-US" altLang="ja-JP" dirty="0" smtClean="0"/>
              <a:t>−</a:t>
            </a:r>
            <a:r>
              <a:rPr lang="ja-JP" altLang="en-US" dirty="0" smtClean="0"/>
              <a:t>４」画面のその言語版入力画面が出てくる、そして「１３」に進む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ja-JP" altLang="en-US" dirty="0" smtClean="0"/>
              <a:t>うまくいけば、「</a:t>
            </a:r>
            <a:r>
              <a:rPr lang="en-US" altLang="ja-JP" dirty="0" smtClean="0"/>
              <a:t>Manage Your Applications</a:t>
            </a:r>
            <a:r>
              <a:rPr lang="ja-JP" altLang="en-US" dirty="0" smtClean="0"/>
              <a:t>」に</a:t>
            </a:r>
            <a:r>
              <a:rPr lang="en-US" altLang="ja-JP" dirty="0" smtClean="0"/>
              <a:t>Status</a:t>
            </a:r>
            <a:r>
              <a:rPr lang="ja-JP" altLang="en-US" dirty="0" smtClean="0"/>
              <a:t>が「</a:t>
            </a:r>
            <a:r>
              <a:rPr lang="en-US" altLang="ja-JP" dirty="0" smtClean="0"/>
              <a:t>In Review</a:t>
            </a:r>
            <a:r>
              <a:rPr lang="ja-JP" altLang="en-US" dirty="0" smtClean="0"/>
              <a:t>」として出てくる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8"/>
            </a:pPr>
            <a:endParaRPr lang="ja-JP" alt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43239" y="6211669"/>
            <a:ext cx="722981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2009/10/29 0:47</a:t>
            </a:r>
            <a:r>
              <a:rPr kumimoji="1" lang="ja-JP" altLang="en-US" dirty="0" smtClean="0"/>
              <a:t>登録申請完了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>
                <a:sym typeface="Wingdings"/>
              </a:rPr>
              <a:t></a:t>
            </a:r>
            <a:r>
              <a:rPr kumimoji="1" lang="en-US" altLang="ja-JP" dirty="0" smtClean="0">
                <a:sym typeface="Wingdings"/>
              </a:rPr>
              <a:t> 11/07 07:26 </a:t>
            </a:r>
            <a:r>
              <a:rPr kumimoji="1" lang="ja-JP" altLang="en-US" dirty="0" smtClean="0">
                <a:sym typeface="Wingdings"/>
              </a:rPr>
              <a:t>アプリ公開（</a:t>
            </a:r>
            <a:r>
              <a:rPr kumimoji="1" lang="en-US" altLang="ja-JP" dirty="0" smtClean="0">
                <a:sym typeface="Wingdings"/>
              </a:rPr>
              <a:t>10 days</a:t>
            </a:r>
            <a:r>
              <a:rPr kumimoji="1" lang="ja-JP" altLang="en-US" dirty="0" smtClean="0">
                <a:sym typeface="Wingdings"/>
              </a:rPr>
              <a:t>）</a:t>
            </a:r>
            <a:r>
              <a:rPr kumimoji="1" lang="en-US" altLang="ja-JP" dirty="0" smtClean="0">
                <a:sym typeface="Wingdings"/>
              </a:rPr>
              <a:t/>
            </a:r>
            <a:br>
              <a:rPr kumimoji="1" lang="en-US" altLang="ja-JP" dirty="0" smtClean="0">
                <a:sym typeface="Wingdings"/>
              </a:rPr>
            </a:br>
            <a:r>
              <a:rPr kumimoji="1" lang="en-US" altLang="ja-JP" dirty="0" smtClean="0">
                <a:sym typeface="Wingdings"/>
              </a:rPr>
              <a:t>Subject: </a:t>
            </a:r>
            <a:r>
              <a:rPr lang="en-US" altLang="ja-JP" b="1" dirty="0" smtClean="0"/>
              <a:t>Your </a:t>
            </a:r>
            <a:r>
              <a:rPr lang="en-US" altLang="ja-JP" b="1" dirty="0"/>
              <a:t>application is Ready for Sale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への登録（</a:t>
            </a:r>
            <a:r>
              <a:rPr lang="en-US" altLang="ja-JP" dirty="0" smtClean="0"/>
              <a:t>Appendix: </a:t>
            </a:r>
            <a:r>
              <a:rPr lang="ja-JP" altLang="en-US" dirty="0" smtClean="0"/>
              <a:t>１）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1121091"/>
            <a:ext cx="8671484" cy="55682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アプリ情報の更新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iTunes Connect</a:t>
            </a:r>
            <a:r>
              <a:rPr lang="ja-JP" altLang="en-US" dirty="0" smtClean="0"/>
              <a:t>にアクセス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https://</a:t>
            </a:r>
            <a:r>
              <a:rPr lang="en-US" altLang="ja-JP" dirty="0" err="1" smtClean="0"/>
              <a:t>itunesconnect.apple.com</a:t>
            </a:r>
            <a:r>
              <a:rPr lang="en-US" altLang="ja-JP" dirty="0" smtClean="0"/>
              <a:t>/</a:t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Dev Program</a:t>
            </a:r>
            <a:r>
              <a:rPr lang="ja-JP" altLang="en-US" dirty="0" smtClean="0"/>
              <a:t>からもリンクあり）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Manage Your Applications</a:t>
            </a:r>
            <a:r>
              <a:rPr lang="ja-JP" altLang="en-US" dirty="0" smtClean="0"/>
              <a:t>から「</a:t>
            </a:r>
            <a:r>
              <a:rPr lang="en-US" altLang="ja-JP" dirty="0" smtClean="0"/>
              <a:t>Edit Information</a:t>
            </a:r>
            <a:r>
              <a:rPr lang="ja-JP" altLang="en-US" dirty="0" smtClean="0"/>
              <a:t>」をクリック</a:t>
            </a:r>
            <a:endParaRPr lang="en-US" altLang="ja-JP" dirty="0" smtClean="0"/>
          </a:p>
          <a:p>
            <a:pPr marL="514350" indent="-51435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marL="914400" lvl="1" indent="-514350">
              <a:buNone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4774" y="4826000"/>
            <a:ext cx="72298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lvl="1" indent="-514350"/>
            <a:r>
              <a:rPr lang="en-US" altLang="ja-JP" dirty="0" smtClean="0"/>
              <a:t>App Store</a:t>
            </a:r>
            <a:r>
              <a:rPr lang="ja-JP" altLang="en-US" dirty="0" smtClean="0"/>
              <a:t>への登録（３）の</a:t>
            </a:r>
            <a:r>
              <a:rPr lang="en-US" altLang="ja-JP" dirty="0" smtClean="0"/>
              <a:t>9-4 &lt;07-1, 07-2&gt;</a:t>
            </a:r>
            <a:r>
              <a:rPr lang="ja-JP" altLang="en-US" dirty="0" smtClean="0"/>
              <a:t>の情報等を更新できる</a:t>
            </a:r>
            <a:endParaRPr lang="en-US" altLang="ja-JP" dirty="0" smtClean="0"/>
          </a:p>
          <a:p>
            <a:pPr marL="914400" lvl="1" indent="-514350"/>
            <a:endParaRPr lang="en-US" altLang="ja-JP" dirty="0" smtClean="0"/>
          </a:p>
          <a:p>
            <a:pPr marL="914400" lvl="1" indent="-514350"/>
            <a:r>
              <a:rPr lang="ja-JP" altLang="en-US" dirty="0" smtClean="0"/>
              <a:t>更新情報は、結構速く更新される（</a:t>
            </a:r>
            <a:r>
              <a:rPr lang="en-US" altLang="ja-JP" dirty="0" smtClean="0"/>
              <a:t>0</a:t>
            </a:r>
            <a:r>
              <a:rPr lang="ja-JP" altLang="en-US" dirty="0" smtClean="0"/>
              <a:t>時更新</a:t>
            </a:r>
            <a:r>
              <a:rPr lang="en-US" altLang="ja-JP" dirty="0" smtClean="0"/>
              <a:t>, 8</a:t>
            </a:r>
            <a:r>
              <a:rPr lang="ja-JP" altLang="en-US" dirty="0" smtClean="0"/>
              <a:t>時には更新されていた）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＜文字のみの更新だからか？＞</a:t>
            </a:r>
            <a:endParaRPr lang="en-US" altLang="ja-JP" dirty="0" smtClean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への登録（</a:t>
            </a:r>
            <a:r>
              <a:rPr lang="en-US" altLang="ja-JP" dirty="0" smtClean="0"/>
              <a:t>Appendix: 2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1121091"/>
            <a:ext cx="8671484" cy="55682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ja-JP" altLang="en-US" dirty="0" smtClean="0"/>
              <a:t>アプリの更新（バージョンアップ）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iTunes Connect</a:t>
            </a:r>
            <a:r>
              <a:rPr lang="ja-JP" altLang="en-US" dirty="0" smtClean="0"/>
              <a:t>にアクセス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https://</a:t>
            </a:r>
            <a:r>
              <a:rPr lang="en-US" altLang="ja-JP" dirty="0" err="1" smtClean="0"/>
              <a:t>itunesconnect.apple.com</a:t>
            </a:r>
            <a:r>
              <a:rPr lang="en-US" altLang="ja-JP" dirty="0" smtClean="0"/>
              <a:t>/</a:t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Dev Program</a:t>
            </a:r>
            <a:r>
              <a:rPr lang="ja-JP" altLang="en-US" dirty="0" smtClean="0"/>
              <a:t>からもリンクあり）</a:t>
            </a:r>
            <a:endParaRPr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Manage Your Applications</a:t>
            </a:r>
            <a:r>
              <a:rPr lang="ja-JP" altLang="en-US" dirty="0" smtClean="0"/>
              <a:t>から行う</a:t>
            </a:r>
            <a:endParaRPr lang="en-US" altLang="ja-JP" dirty="0" smtClean="0"/>
          </a:p>
          <a:p>
            <a:pPr marL="514350" indent="-514350"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endParaRPr lang="en-US" altLang="ja-JP" dirty="0" smtClean="0"/>
          </a:p>
          <a:p>
            <a:pPr marL="514350" indent="-51435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6" name="図 5" descr="スクリーンショット（2009-11-11 13.10.50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26" y="3585874"/>
            <a:ext cx="2785651" cy="327212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58897" y="3923862"/>
            <a:ext cx="4395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バグなどでのアプリ差し替え</a:t>
            </a:r>
            <a:endParaRPr kumimoji="1" lang="en-US" altLang="ja-JP" dirty="0" smtClean="0"/>
          </a:p>
          <a:p>
            <a:r>
              <a:rPr lang="en-US" altLang="ja-JP" dirty="0" smtClean="0"/>
              <a:t>   </a:t>
            </a:r>
            <a:r>
              <a:rPr kumimoji="1" lang="ja-JP" altLang="en-US" dirty="0" smtClean="0"/>
              <a:t>すでに公開済み：</a:t>
            </a:r>
            <a:r>
              <a:rPr kumimoji="1" lang="en-US" altLang="ja-JP" dirty="0" smtClean="0"/>
              <a:t>Edit Information</a:t>
            </a:r>
          </a:p>
          <a:p>
            <a:r>
              <a:rPr lang="en-US" altLang="ja-JP" dirty="0" smtClean="0"/>
              <a:t>   In Review</a:t>
            </a:r>
            <a:r>
              <a:rPr lang="ja-JP" altLang="en-US" dirty="0" smtClean="0"/>
              <a:t>等審査中</a:t>
            </a:r>
            <a:r>
              <a:rPr lang="en-US" altLang="ja-JP" dirty="0" smtClean="0"/>
              <a:t>: Reject Binary (</a:t>
            </a:r>
            <a:r>
              <a:rPr lang="ja-JP" altLang="en-US" dirty="0" smtClean="0"/>
              <a:t>未体験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</a:t>
            </a:r>
            <a:r>
              <a:rPr lang="en-US" altLang="ja-JP" dirty="0" smtClean="0"/>
              <a:t>URL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199" y="1600200"/>
            <a:ext cx="8424041" cy="5065110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Apple</a:t>
            </a:r>
            <a:r>
              <a:rPr lang="ja-JP" altLang="en-US" dirty="0" smtClean="0"/>
              <a:t>デベロッパーサイト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</a:t>
            </a:r>
          </a:p>
          <a:p>
            <a:pPr lvl="2"/>
            <a:r>
              <a:rPr lang="en-US" altLang="ja-JP" dirty="0" smtClean="0"/>
              <a:t>http://</a:t>
            </a:r>
            <a:r>
              <a:rPr lang="en-US" altLang="ja-JP" dirty="0" err="1" smtClean="0"/>
              <a:t>developer.apple.com/jp/iphone/program</a:t>
            </a:r>
            <a:r>
              <a:rPr lang="en-US" altLang="ja-JP" dirty="0" smtClean="0"/>
              <a:t>/</a:t>
            </a:r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 Dev Center</a:t>
            </a:r>
          </a:p>
          <a:p>
            <a:pPr lvl="2"/>
            <a:r>
              <a:rPr lang="ja-JP" altLang="en-US" dirty="0" smtClean="0"/>
              <a:t> </a:t>
            </a:r>
            <a:r>
              <a:rPr lang="en-US" altLang="ja-JP" dirty="0" smtClean="0">
                <a:hlinkClick r:id="rId2"/>
              </a:rPr>
              <a:t>http://developer.apple.com/iphone/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iTunes Connect</a:t>
            </a:r>
          </a:p>
          <a:p>
            <a:pPr lvl="2"/>
            <a:r>
              <a:rPr lang="en-US" altLang="ja-JP" dirty="0" smtClean="0"/>
              <a:t>https://</a:t>
            </a:r>
            <a:r>
              <a:rPr lang="en-US" altLang="ja-JP" dirty="0" err="1" smtClean="0"/>
              <a:t>itunesconnect.apple.com</a:t>
            </a:r>
            <a:r>
              <a:rPr lang="en-US" altLang="ja-JP" dirty="0" smtClean="0"/>
              <a:t>/ </a:t>
            </a:r>
          </a:p>
          <a:p>
            <a:r>
              <a:rPr lang="ja-JP" altLang="en-US" dirty="0" smtClean="0"/>
              <a:t>参考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</a:t>
            </a:r>
            <a:r>
              <a:rPr lang="ja-JP" altLang="en-US" dirty="0" smtClean="0"/>
              <a:t>への登録</a:t>
            </a:r>
            <a:r>
              <a:rPr lang="en-US" altLang="ja-JP" dirty="0" smtClean="0"/>
              <a:t> (FAQ)</a:t>
            </a:r>
          </a:p>
          <a:p>
            <a:pPr lvl="2"/>
            <a:r>
              <a:rPr lang="en-US" altLang="ja-JP" sz="2452" dirty="0" smtClean="0">
                <a:hlinkClick r:id="rId3"/>
              </a:rPr>
              <a:t>http://developer.apple.com/jp/support/iphone/enrollment/</a:t>
            </a:r>
            <a:endParaRPr lang="en-US" altLang="ja-JP" sz="2452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</a:t>
            </a:r>
            <a:r>
              <a:rPr lang="ja-JP" altLang="en-US" dirty="0" smtClean="0"/>
              <a:t>登録時の文字化け問題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4"/>
              </a:rPr>
              <a:t>http://d.hatena.ne.jp/nakamura001/20080904/1220504793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Ad Hoc</a:t>
            </a:r>
            <a:r>
              <a:rPr lang="ja-JP" altLang="en-US" dirty="0" smtClean="0"/>
              <a:t>でアプリをシェア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5"/>
              </a:rPr>
              <a:t>http://son-son.sakura.ne.jp/programming/ad_hoc.html</a:t>
            </a:r>
            <a:endParaRPr lang="en-US" altLang="ja-JP" dirty="0" smtClean="0"/>
          </a:p>
          <a:p>
            <a:pPr lvl="1"/>
            <a:r>
              <a:rPr lang="ja-JP" altLang="en-US" smtClean="0"/>
              <a:t>シンプルなソースコードが公開されている</a:t>
            </a:r>
            <a:endParaRPr lang="en-US" altLang="ja-JP" smtClean="0"/>
          </a:p>
          <a:p>
            <a:pPr lvl="2"/>
            <a:r>
              <a:rPr lang="en-US" altLang="ja-JP" dirty="0" smtClean="0"/>
              <a:t>http://</a:t>
            </a:r>
            <a:r>
              <a:rPr lang="en-US" altLang="ja-JP" dirty="0" err="1" smtClean="0"/>
              <a:t>www.appsamuck.com</a:t>
            </a:r>
            <a:r>
              <a:rPr lang="en-US" altLang="ja-JP" dirty="0" smtClean="0"/>
              <a:t>/</a:t>
            </a: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0759"/>
          </a:xfrm>
        </p:spPr>
        <p:txBody>
          <a:bodyPr/>
          <a:lstStyle/>
          <a:p>
            <a:r>
              <a:rPr lang="ja-JP" altLang="en-US" dirty="0" smtClean="0"/>
              <a:t>目次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8981" y="770759"/>
            <a:ext cx="9015019" cy="6087241"/>
          </a:xfrm>
        </p:spPr>
        <p:txBody>
          <a:bodyPr>
            <a:normAutofit fontScale="62500" lnSpcReduction="20000"/>
          </a:bodyPr>
          <a:lstStyle/>
          <a:p>
            <a:pPr marL="381600" indent="-381600">
              <a:buFont typeface="+mj-lt"/>
              <a:buAutoNum type="arabicPeriod"/>
            </a:pPr>
            <a:r>
              <a:rPr lang="ja-JP" altLang="en-US" sz="3840" dirty="0" smtClean="0"/>
              <a:t>事前準備</a:t>
            </a:r>
            <a:endParaRPr lang="en-US" altLang="ja-JP" sz="3840" dirty="0" smtClean="0"/>
          </a:p>
          <a:p>
            <a:pPr lvl="1"/>
            <a:r>
              <a:rPr lang="en-US" altLang="ja-JP" dirty="0" smtClean="0"/>
              <a:t>Apple ID</a:t>
            </a:r>
            <a:r>
              <a:rPr lang="ja-JP" altLang="en-US" dirty="0" smtClean="0"/>
              <a:t>の取得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en-US" altLang="ja-JP" dirty="0" smtClean="0">
                <a:hlinkClick r:id="rId2"/>
              </a:rPr>
              <a:t>http://developer.apple.com/iphone/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の「</a:t>
            </a:r>
            <a:r>
              <a:rPr lang="en-US" altLang="ja-JP" dirty="0" smtClean="0"/>
              <a:t>Log in</a:t>
            </a:r>
            <a:r>
              <a:rPr lang="ja-JP" altLang="en-US" dirty="0" smtClean="0"/>
              <a:t>」から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ja-JP" altLang="en-US" dirty="0" smtClean="0">
                <a:solidFill>
                  <a:srgbClr val="FF0000"/>
                </a:solidFill>
              </a:rPr>
              <a:t>名前が英語表記でなければ、下記から依頼して変更してもらうこと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</a:t>
            </a:r>
            <a:r>
              <a:rPr lang="ja-JP" altLang="en-US" dirty="0" smtClean="0"/>
              <a:t>問い合わせフォーム：</a:t>
            </a:r>
            <a:r>
              <a:rPr lang="en-US" altLang="ja-JP" dirty="0" smtClean="0"/>
              <a:t>http://</a:t>
            </a:r>
            <a:r>
              <a:rPr lang="en-US" altLang="ja-JP" dirty="0" err="1" smtClean="0"/>
              <a:t>developer.apple.com</a:t>
            </a:r>
            <a:r>
              <a:rPr lang="en-US" altLang="ja-JP" dirty="0" smtClean="0"/>
              <a:t>/contact/</a:t>
            </a:r>
          </a:p>
          <a:p>
            <a:pPr lvl="1"/>
            <a:r>
              <a:rPr lang="en-US" altLang="ja-JP" dirty="0" smtClean="0"/>
              <a:t>Intel Mac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SDK</a:t>
            </a:r>
            <a:r>
              <a:rPr lang="ja-JP" altLang="en-US" dirty="0" smtClean="0"/>
              <a:t>（開発環境）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ja-JP" altLang="en-US" dirty="0" smtClean="0"/>
              <a:t>シミュレータでの動作確認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/iPod Touch</a:t>
            </a:r>
            <a:r>
              <a:rPr lang="ja-JP" altLang="en-US" dirty="0" smtClean="0"/>
              <a:t>（実機）</a:t>
            </a:r>
            <a:endParaRPr lang="en-US" altLang="ja-JP" dirty="0" smtClean="0"/>
          </a:p>
          <a:p>
            <a:pPr marL="381600" indent="-381600">
              <a:buFont typeface="+mj-lt"/>
              <a:buAutoNum type="arabicPeriod"/>
            </a:pPr>
            <a:r>
              <a:rPr lang="ja-JP" altLang="en-US" sz="3840" dirty="0" smtClean="0"/>
              <a:t>登録アプリ紹介</a:t>
            </a:r>
            <a:r>
              <a:rPr lang="en-US" altLang="ja-JP" sz="3840" dirty="0" smtClean="0"/>
              <a:t> – </a:t>
            </a:r>
            <a:r>
              <a:rPr lang="ja-JP" altLang="en-US" sz="3840" dirty="0" smtClean="0"/>
              <a:t>抽選くん</a:t>
            </a:r>
            <a:r>
              <a:rPr lang="en-US" altLang="ja-JP" sz="3840" dirty="0" smtClean="0"/>
              <a:t> -</a:t>
            </a:r>
          </a:p>
          <a:p>
            <a:pPr marL="381600" indent="-381600">
              <a:buFont typeface="+mj-lt"/>
              <a:buAutoNum type="arabicPeriod"/>
            </a:pPr>
            <a:r>
              <a:rPr lang="en-US" altLang="ja-JP" sz="3840" dirty="0" smtClean="0"/>
              <a:t>App Store</a:t>
            </a:r>
            <a:r>
              <a:rPr lang="ja-JP" altLang="en-US" sz="3840" dirty="0" smtClean="0"/>
              <a:t>登録時に必要な情報（１）（２）</a:t>
            </a:r>
            <a:endParaRPr lang="en-US" altLang="ja-JP" sz="3840" dirty="0" smtClean="0"/>
          </a:p>
          <a:p>
            <a:pPr marL="381600" indent="-381600">
              <a:buFont typeface="+mj-lt"/>
              <a:buAutoNum type="arabicPeriod"/>
            </a:pPr>
            <a:r>
              <a:rPr lang="ja-JP" altLang="en-US" sz="3840" dirty="0" smtClean="0"/>
              <a:t>全体の流れ</a:t>
            </a:r>
            <a:endParaRPr lang="en-US" altLang="ja-JP" sz="3840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</a:t>
            </a:r>
            <a:r>
              <a:rPr lang="ja-JP" altLang="en-US" dirty="0" smtClean="0"/>
              <a:t>の購入（１）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</a:t>
            </a:r>
            <a:r>
              <a:rPr lang="ja-JP" altLang="en-US" dirty="0" smtClean="0"/>
              <a:t>の購入（２）</a:t>
            </a:r>
            <a:r>
              <a:rPr lang="en-US" altLang="ja-JP" dirty="0" smtClean="0"/>
              <a:t> - </a:t>
            </a:r>
            <a:r>
              <a:rPr lang="ja-JP" altLang="en-US" dirty="0" smtClean="0"/>
              <a:t>アクティベーション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実機へのアプリ導入と動作確認（１）</a:t>
            </a:r>
            <a:r>
              <a:rPr lang="en-US" altLang="ja-JP" dirty="0" smtClean="0"/>
              <a:t> - 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 Portal</a:t>
            </a:r>
            <a:r>
              <a:rPr lang="ja-JP" altLang="en-US" dirty="0" smtClean="0"/>
              <a:t>での準備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実機へのアプリ導入と動作確認（２）</a:t>
            </a:r>
            <a:r>
              <a:rPr lang="en-US" altLang="ja-JP" dirty="0" smtClean="0"/>
              <a:t> - </a:t>
            </a:r>
            <a:r>
              <a:rPr lang="ja-JP" altLang="en-US" dirty="0" smtClean="0"/>
              <a:t>実機インストール</a:t>
            </a:r>
            <a:r>
              <a:rPr lang="en-US" altLang="ja-JP" dirty="0" smtClean="0"/>
              <a:t> </a:t>
            </a:r>
          </a:p>
          <a:p>
            <a:pPr lvl="1"/>
            <a:r>
              <a:rPr lang="ja-JP" altLang="en-US" dirty="0" smtClean="0"/>
              <a:t>実機へのアプリ導入と動作確認（３）</a:t>
            </a:r>
            <a:r>
              <a:rPr lang="en-US" altLang="ja-JP" dirty="0" smtClean="0"/>
              <a:t> - 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OS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SDK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version</a:t>
            </a:r>
            <a:r>
              <a:rPr lang="ja-JP" altLang="en-US" dirty="0" smtClean="0"/>
              <a:t>差異にご注意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Store</a:t>
            </a:r>
            <a:r>
              <a:rPr lang="ja-JP" altLang="en-US" dirty="0" smtClean="0"/>
              <a:t>への登録（１）</a:t>
            </a:r>
            <a:r>
              <a:rPr lang="en-US" altLang="ja-JP" dirty="0" smtClean="0"/>
              <a:t> - </a:t>
            </a:r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 Portal</a:t>
            </a:r>
            <a:r>
              <a:rPr lang="ja-JP" altLang="en-US" dirty="0" smtClean="0"/>
              <a:t>での準備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Store</a:t>
            </a:r>
            <a:r>
              <a:rPr lang="ja-JP" altLang="en-US" dirty="0" smtClean="0"/>
              <a:t>への登録（２）</a:t>
            </a:r>
            <a:r>
              <a:rPr lang="en-US" altLang="ja-JP" dirty="0" smtClean="0"/>
              <a:t> - </a:t>
            </a:r>
            <a:r>
              <a:rPr lang="ja-JP" altLang="en-US" dirty="0" smtClean="0"/>
              <a:t>配布専用にビルド</a:t>
            </a:r>
          </a:p>
          <a:p>
            <a:pPr lvl="1"/>
            <a:r>
              <a:rPr lang="en-US" altLang="ja-JP" dirty="0" smtClean="0"/>
              <a:t>App Store</a:t>
            </a:r>
            <a:r>
              <a:rPr lang="ja-JP" altLang="en-US" dirty="0" smtClean="0"/>
              <a:t>への登録（３）</a:t>
            </a:r>
            <a:r>
              <a:rPr lang="en-US" altLang="ja-JP" dirty="0" smtClean="0"/>
              <a:t> - </a:t>
            </a:r>
            <a:r>
              <a:rPr lang="ja-JP" altLang="en-US" dirty="0" smtClean="0"/>
              <a:t>登録と公開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App Store</a:t>
            </a:r>
            <a:r>
              <a:rPr lang="ja-JP" altLang="en-US" dirty="0" smtClean="0"/>
              <a:t>への登録（</a:t>
            </a:r>
            <a:r>
              <a:rPr lang="en-US" altLang="ja-JP" dirty="0" smtClean="0"/>
              <a:t>Appendix: </a:t>
            </a:r>
            <a:r>
              <a:rPr lang="ja-JP" altLang="en-US" dirty="0" smtClean="0"/>
              <a:t>１）</a:t>
            </a:r>
            <a:r>
              <a:rPr lang="en-US" altLang="ja-JP" dirty="0" smtClean="0"/>
              <a:t> - </a:t>
            </a:r>
            <a:r>
              <a:rPr lang="ja-JP" altLang="en-US" dirty="0" smtClean="0"/>
              <a:t>アプリ情報更新</a:t>
            </a:r>
          </a:p>
          <a:p>
            <a:pPr lvl="1"/>
            <a:r>
              <a:rPr lang="en-US" altLang="ja-JP" dirty="0" smtClean="0"/>
              <a:t>App Store</a:t>
            </a:r>
            <a:r>
              <a:rPr lang="ja-JP" altLang="en-US" dirty="0" smtClean="0"/>
              <a:t>への登録（</a:t>
            </a:r>
            <a:r>
              <a:rPr lang="en-US" altLang="ja-JP" dirty="0" smtClean="0"/>
              <a:t>Appendix: </a:t>
            </a:r>
            <a:r>
              <a:rPr lang="ja-JP" altLang="en-US" dirty="0" smtClean="0"/>
              <a:t>２）</a:t>
            </a:r>
            <a:r>
              <a:rPr lang="en-US" altLang="ja-JP" dirty="0" smtClean="0"/>
              <a:t> - </a:t>
            </a:r>
            <a:r>
              <a:rPr lang="ja-JP" altLang="en-US" dirty="0" smtClean="0"/>
              <a:t>アプリバージョンアップ</a:t>
            </a:r>
          </a:p>
          <a:p>
            <a:pPr lvl="1"/>
            <a:endParaRPr lang="ja-JP" altLang="en-US" b="1" dirty="0" smtClean="0"/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抽選くん-load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684" y="382533"/>
            <a:ext cx="1625116" cy="2437674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958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抽選くん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v</a:t>
            </a:r>
            <a:r>
              <a:rPr lang="en-US" altLang="ja-JP" dirty="0" smtClean="0"/>
              <a:t> 0.70 (2009/11/11)</a:t>
            </a:r>
            <a:endParaRPr lang="ja-JP" altLang="en-US" dirty="0"/>
          </a:p>
        </p:txBody>
      </p:sp>
      <p:pic>
        <p:nvPicPr>
          <p:cNvPr id="5" name="図 4" descr="スクリーンショット（2009-11-10 22.11.16）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72" y="890588"/>
            <a:ext cx="800100" cy="10541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780280" y="2171112"/>
            <a:ext cx="4834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kumimoji="1" lang="ja-JP" altLang="en-US" dirty="0" smtClean="0"/>
              <a:t>使い方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dirty="0" smtClean="0"/>
              <a:t>「番号の最大値」を入力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dirty="0" smtClean="0"/>
              <a:t>「初期化」ボタンを押す</a:t>
            </a:r>
            <a:endParaRPr kumimoji="1" lang="en-US" altLang="ja-JP" dirty="0" smtClean="0"/>
          </a:p>
          <a:p>
            <a:pPr marL="342900" indent="-342900">
              <a:buFont typeface="+mj-lt"/>
              <a:buAutoNum type="arabicPeriod"/>
            </a:pPr>
            <a:r>
              <a:rPr lang="ja-JP" altLang="en-US" dirty="0" smtClean="0"/>
              <a:t>「抽選」を押すと、抽選結果が表示される</a:t>
            </a:r>
            <a:endParaRPr lang="en-US" altLang="ja-JP" dirty="0" smtClean="0"/>
          </a:p>
        </p:txBody>
      </p:sp>
      <p:pic>
        <p:nvPicPr>
          <p:cNvPr id="10" name="図 9" descr="スクリーンショット（2009-11-11 2.14.49）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4538" y="2150952"/>
            <a:ext cx="2591727" cy="4820362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291724" y="3757448"/>
            <a:ext cx="48522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ja-JP" altLang="en-US" dirty="0" smtClean="0"/>
              <a:t>アプリダウンロード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5"/>
              </a:rPr>
              <a:t>http://itunes.apple.com/jp/app/id337941044?mt=8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iPhone</a:t>
            </a:r>
            <a:r>
              <a:rPr lang="en-US" altLang="ja-JP" dirty="0" smtClean="0"/>
              <a:t>/iPod Touch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App Store</a:t>
            </a:r>
            <a:r>
              <a:rPr lang="ja-JP" altLang="en-US" dirty="0" smtClean="0"/>
              <a:t>の検索で、「抽選」と打てば、出てきます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r>
              <a:rPr lang="ja-JP" altLang="en-US" dirty="0" smtClean="0"/>
              <a:t>アプリ紹介</a:t>
            </a:r>
            <a:r>
              <a:rPr lang="en-US" altLang="ja-JP" dirty="0" smtClean="0"/>
              <a:t>HP</a:t>
            </a:r>
          </a:p>
          <a:p>
            <a:pPr lvl="2"/>
            <a:r>
              <a:rPr lang="en-US" altLang="ja-JP" dirty="0" smtClean="0"/>
              <a:t>http://</a:t>
            </a:r>
            <a:r>
              <a:rPr lang="en-US" altLang="ja-JP" dirty="0" err="1" smtClean="0"/>
              <a:t>bakkers.gr.jp/~kitani/tools/iphone/lottery_ja.htm</a:t>
            </a:r>
            <a:endParaRPr lang="en-US" altLang="ja-JP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39372" y="521256"/>
            <a:ext cx="75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57x57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07427" y="197867"/>
            <a:ext cx="98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320x480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1782" y="274638"/>
            <a:ext cx="98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512x512</a:t>
            </a:r>
            <a:endParaRPr kumimoji="1" lang="ja-JP" altLang="en-US" dirty="0"/>
          </a:p>
        </p:txBody>
      </p:sp>
      <p:pic>
        <p:nvPicPr>
          <p:cNvPr id="16" name="図 15" descr="スクリーンショット（2009-11-11 13.30.57）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33115" y="2171112"/>
            <a:ext cx="2580888" cy="4800202"/>
          </a:xfrm>
          <a:prstGeom prst="rect">
            <a:avLst/>
          </a:prstGeom>
        </p:spPr>
      </p:pic>
      <p:sp>
        <p:nvSpPr>
          <p:cNvPr id="17" name="下カーブ矢印 16"/>
          <p:cNvSpPr/>
          <p:nvPr/>
        </p:nvSpPr>
        <p:spPr>
          <a:xfrm flipH="1">
            <a:off x="1195202" y="1905244"/>
            <a:ext cx="2505141" cy="621687"/>
          </a:xfrm>
          <a:prstGeom prst="curved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正方形/長方形 18"/>
          <p:cNvSpPr/>
          <p:nvPr/>
        </p:nvSpPr>
        <p:spPr>
          <a:xfrm>
            <a:off x="991989" y="1524781"/>
            <a:ext cx="29623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[</a:t>
            </a:r>
            <a:r>
              <a:rPr lang="en-US" altLang="ja-JP" dirty="0" err="1" smtClean="0"/>
              <a:t>self.view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addSubview</a:t>
            </a:r>
            <a:r>
              <a:rPr lang="en-US" altLang="ja-JP" dirty="0" smtClean="0"/>
              <a:t>: HELP];</a:t>
            </a:r>
          </a:p>
          <a:p>
            <a:r>
              <a:rPr lang="en-US" altLang="ja-JP" dirty="0" err="1" smtClean="0"/>
              <a:t>HELP.alpha</a:t>
            </a:r>
            <a:r>
              <a:rPr lang="en-US" altLang="ja-JP" dirty="0" smtClean="0"/>
              <a:t> = 0.0;</a:t>
            </a:r>
            <a:endParaRPr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40648" y="2635541"/>
            <a:ext cx="152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UIView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 *HELP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7196" y="2635541"/>
            <a:ext cx="149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>
                <a:solidFill>
                  <a:schemeClr val="bg1"/>
                </a:solidFill>
              </a:rPr>
              <a:t>UIView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 *view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07691" y="5290209"/>
            <a:ext cx="2372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0000"/>
                </a:solidFill>
              </a:rPr>
              <a:t>UILabel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 *</a:t>
            </a:r>
            <a:r>
              <a:rPr lang="en-US" altLang="ja-JP" sz="1400" b="1" dirty="0" err="1" smtClean="0">
                <a:solidFill>
                  <a:srgbClr val="FF0000"/>
                </a:solidFill>
              </a:rPr>
              <a:t>help_exp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altLang="ja-JP" sz="1400" b="1" dirty="0" err="1" smtClean="0">
                <a:solidFill>
                  <a:srgbClr val="FF0000"/>
                </a:solidFill>
              </a:rPr>
              <a:t>help_exp.numberOfLines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 = 0;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00343" y="1760022"/>
            <a:ext cx="32053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タップでソフトキーボードの開閉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rot="10800000" flipV="1">
            <a:off x="1195202" y="2150951"/>
            <a:ext cx="3096522" cy="1089737"/>
          </a:xfrm>
          <a:prstGeom prst="line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登録時に必要な情報（１）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7883" y="1262087"/>
            <a:ext cx="8701249" cy="5674744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アプリ名</a:t>
            </a:r>
            <a:endParaRPr lang="en-US" altLang="ja-JP" dirty="0" smtClean="0"/>
          </a:p>
          <a:p>
            <a:pPr marL="742950" lvl="2" indent="-342900"/>
            <a:r>
              <a:rPr lang="en-US" altLang="ja-JP" dirty="0" smtClean="0"/>
              <a:t>Resources</a:t>
            </a:r>
            <a:r>
              <a:rPr lang="ja-JP" altLang="en-US" dirty="0" smtClean="0"/>
              <a:t>に、</a:t>
            </a:r>
            <a:r>
              <a:rPr lang="en-US" altLang="ja-JP" dirty="0" err="1" smtClean="0"/>
              <a:t>InfoPlist.strings</a:t>
            </a:r>
            <a:r>
              <a:rPr lang="ja-JP" altLang="en-US" dirty="0" smtClean="0"/>
              <a:t>を作成する（ローカナイズを見込んで）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571" b="1" dirty="0" err="1" smtClean="0">
                <a:solidFill>
                  <a:srgbClr val="FF0000"/>
                </a:solidFill>
              </a:rPr>
              <a:t>CFBundleDisplayName</a:t>
            </a:r>
            <a:r>
              <a:rPr lang="en-US" altLang="ja-JP" sz="2571" dirty="0" smtClean="0">
                <a:solidFill>
                  <a:srgbClr val="FF0000"/>
                </a:solidFill>
              </a:rPr>
              <a:t> = "</a:t>
            </a:r>
            <a:r>
              <a:rPr lang="ja-JP" altLang="en-US" sz="2571" dirty="0" smtClean="0">
                <a:solidFill>
                  <a:srgbClr val="FF0000"/>
                </a:solidFill>
              </a:rPr>
              <a:t>抽選くん</a:t>
            </a:r>
            <a:r>
              <a:rPr lang="en-US" altLang="ja-JP" sz="2571" dirty="0" smtClean="0">
                <a:solidFill>
                  <a:srgbClr val="FF0000"/>
                </a:solidFill>
              </a:rPr>
              <a:t>"; </a:t>
            </a:r>
          </a:p>
          <a:p>
            <a:r>
              <a:rPr lang="ja-JP" altLang="en-US" dirty="0" smtClean="0"/>
              <a:t>バージョン番号（更新時のみ）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Info.plist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「</a:t>
            </a:r>
            <a:r>
              <a:rPr lang="en-US" altLang="ja-JP" dirty="0" smtClean="0">
                <a:solidFill>
                  <a:srgbClr val="FF0000"/>
                </a:solidFill>
              </a:rPr>
              <a:t>Bundle version</a:t>
            </a:r>
            <a:r>
              <a:rPr lang="ja-JP" altLang="en-US" dirty="0" smtClean="0">
                <a:solidFill>
                  <a:srgbClr val="FF0000"/>
                </a:solidFill>
              </a:rPr>
              <a:t>」の数字を大きい数字に変更。</a:t>
            </a:r>
            <a:r>
              <a:rPr lang="en-US" altLang="ja-JP" dirty="0" smtClean="0">
                <a:solidFill>
                  <a:srgbClr val="FF0000"/>
                </a:solidFill>
              </a:rPr>
              <a:t> 1.0 </a:t>
            </a:r>
            <a:r>
              <a:rPr lang="ja-JP" altLang="en-US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altLang="ja-JP" dirty="0" smtClean="0">
                <a:solidFill>
                  <a:srgbClr val="FF0000"/>
                </a:solidFill>
                <a:sym typeface="Wingdings"/>
              </a:rPr>
              <a:t> 1.1</a:t>
            </a:r>
            <a:r>
              <a:rPr lang="ja-JP" altLang="en-US" dirty="0" smtClean="0">
                <a:solidFill>
                  <a:srgbClr val="FF0000"/>
                </a:solidFill>
                <a:sym typeface="Wingdings"/>
              </a:rPr>
              <a:t>等</a:t>
            </a:r>
            <a:endParaRPr lang="en-US" altLang="ja-JP" sz="1514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ユニークなドメイン名もどき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Xcode</a:t>
            </a:r>
            <a:r>
              <a:rPr lang="ja-JP" altLang="en-US" dirty="0" smtClean="0"/>
              <a:t>プロジェクトの</a:t>
            </a:r>
            <a:r>
              <a:rPr lang="en-US" altLang="ja-JP" dirty="0" smtClean="0"/>
              <a:t>Bundle identifier</a:t>
            </a:r>
            <a:r>
              <a:rPr lang="ja-JP" altLang="en-US" dirty="0" smtClean="0"/>
              <a:t>や</a:t>
            </a:r>
            <a:r>
              <a:rPr lang="en-US" altLang="ja-JP" dirty="0" smtClean="0"/>
              <a:t>App IDs</a:t>
            </a:r>
            <a:r>
              <a:rPr lang="ja-JP" altLang="en-US" dirty="0" smtClean="0"/>
              <a:t>等で必要。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この勉強会では、「</a:t>
            </a:r>
            <a:r>
              <a:rPr lang="en-US" altLang="ja-JP" dirty="0" err="1" smtClean="0"/>
              <a:t>jp.ac.kyotosu</a:t>
            </a:r>
            <a:r>
              <a:rPr lang="ja-JP" altLang="en-US" dirty="0" smtClean="0"/>
              <a:t>」を利用していたが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独自ドメインもってないなら</a:t>
            </a:r>
            <a:endParaRPr lang="en-US" altLang="ja-JP" dirty="0" smtClean="0"/>
          </a:p>
          <a:p>
            <a:pPr lvl="3"/>
            <a:r>
              <a:rPr lang="en-US" altLang="ja-JP" dirty="0" smtClean="0">
                <a:hlinkClick r:id="rId2"/>
              </a:rPr>
              <a:t>http://www.sample.jp/~hogehoge/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という</a:t>
            </a:r>
            <a:r>
              <a:rPr lang="en-US" altLang="ja-JP" dirty="0" smtClean="0"/>
              <a:t>URL</a:t>
            </a:r>
            <a:r>
              <a:rPr lang="ja-JP" altLang="en-US" dirty="0" smtClean="0"/>
              <a:t>を持っているなら、</a:t>
            </a:r>
            <a:r>
              <a:rPr lang="en-US" altLang="ja-JP" dirty="0" err="1" smtClean="0"/>
              <a:t>jp.sample.www.hogehoge</a:t>
            </a:r>
            <a:r>
              <a:rPr lang="en-US" altLang="ja-JP" dirty="0" smtClean="0"/>
              <a:t> </a:t>
            </a:r>
            <a:r>
              <a:rPr lang="ja-JP" altLang="en-US" dirty="0" smtClean="0"/>
              <a:t>ぐらいを使えばいいのか？</a:t>
            </a:r>
            <a:r>
              <a:rPr lang="en-US" altLang="ja-JP" dirty="0" smtClean="0"/>
              <a:t> </a:t>
            </a:r>
          </a:p>
          <a:p>
            <a:r>
              <a:rPr lang="ja-JP" altLang="en-US" dirty="0" smtClean="0"/>
              <a:t>アプリのアイコン（２種類）</a:t>
            </a:r>
            <a:endParaRPr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512x512</a:t>
            </a:r>
            <a:r>
              <a:rPr lang="ja-JP" altLang="en-US" dirty="0" smtClean="0">
                <a:solidFill>
                  <a:srgbClr val="FF0000"/>
                </a:solidFill>
              </a:rPr>
              <a:t>の大きさ</a:t>
            </a:r>
            <a:r>
              <a:rPr lang="ja-JP" altLang="en-US" dirty="0" smtClean="0"/>
              <a:t>で</a:t>
            </a:r>
            <a:r>
              <a:rPr lang="en-US" altLang="ja-JP" dirty="0" smtClean="0"/>
              <a:t>PNG</a:t>
            </a:r>
            <a:r>
              <a:rPr lang="ja-JP" altLang="en-US" dirty="0" smtClean="0"/>
              <a:t>フォーマットで作成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57x57</a:t>
            </a:r>
            <a:r>
              <a:rPr lang="ja-JP" altLang="en-US" dirty="0" smtClean="0"/>
              <a:t>サイズに縮小、ファイル名を</a:t>
            </a:r>
            <a:r>
              <a:rPr lang="en-US" altLang="ja-JP" dirty="0" err="1" smtClean="0"/>
              <a:t>Icon.png</a:t>
            </a:r>
            <a:r>
              <a:rPr lang="ja-JP" altLang="en-US" dirty="0" smtClean="0"/>
              <a:t>にする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グループ「</a:t>
            </a:r>
            <a:r>
              <a:rPr lang="en-US" altLang="ja-JP" dirty="0" smtClean="0"/>
              <a:t>Image</a:t>
            </a:r>
            <a:r>
              <a:rPr lang="ja-JP" altLang="en-US" dirty="0" smtClean="0"/>
              <a:t>」を作成し、</a:t>
            </a:r>
            <a:r>
              <a:rPr lang="en-US" altLang="ja-JP" dirty="0" err="1" smtClean="0"/>
              <a:t>Icon.png</a:t>
            </a:r>
            <a:r>
              <a:rPr lang="ja-JP" altLang="en-US" dirty="0" smtClean="0"/>
              <a:t>を</a:t>
            </a:r>
            <a:r>
              <a:rPr lang="en-US" altLang="ja-JP" dirty="0" smtClean="0"/>
              <a:t>Images</a:t>
            </a:r>
            <a:r>
              <a:rPr lang="ja-JP" altLang="en-US" dirty="0" smtClean="0"/>
              <a:t>にドラッグ＆ドロップ</a:t>
            </a:r>
            <a:endParaRPr lang="en-US" altLang="ja-JP" dirty="0" smtClean="0"/>
          </a:p>
          <a:p>
            <a:r>
              <a:rPr lang="ja-JP" altLang="en-US" dirty="0" smtClean="0"/>
              <a:t>起動時の画面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320x480</a:t>
            </a:r>
          </a:p>
          <a:p>
            <a:pPr lvl="2"/>
            <a:r>
              <a:rPr lang="ja-JP" altLang="en-US" dirty="0" smtClean="0"/>
              <a:t>ファイル名を「</a:t>
            </a:r>
            <a:r>
              <a:rPr lang="en-US" altLang="ja-JP" dirty="0" err="1" smtClean="0"/>
              <a:t>Default.png</a:t>
            </a:r>
            <a:r>
              <a:rPr lang="ja-JP" altLang="en-US" dirty="0" smtClean="0"/>
              <a:t>」とし、</a:t>
            </a:r>
            <a:r>
              <a:rPr lang="en-US" altLang="ja-JP" dirty="0" smtClean="0"/>
              <a:t>Resources</a:t>
            </a:r>
            <a:r>
              <a:rPr lang="ja-JP" altLang="en-US" dirty="0" smtClean="0"/>
              <a:t>にドラッグ＆ドロップ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App Store</a:t>
            </a:r>
            <a:r>
              <a:rPr lang="ja-JP" altLang="en-US" dirty="0" smtClean="0"/>
              <a:t>登録時に必要な情報（２）</a:t>
            </a:r>
            <a:endParaRPr lang="ja-JP" altLang="en-US" dirty="0"/>
          </a:p>
        </p:txBody>
      </p:sp>
      <p:pic>
        <p:nvPicPr>
          <p:cNvPr id="11" name="図 10" descr="スクリーンショット（2009-10-28 17.36.59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7961" y="719716"/>
            <a:ext cx="7376161" cy="649481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422008" y="3066300"/>
            <a:ext cx="3392383" cy="92333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圧縮した作成アプリを</a:t>
            </a:r>
            <a:r>
              <a:rPr kumimoji="1" lang="en-US" altLang="ja-JP" dirty="0" smtClean="0"/>
              <a:t>UP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</a:t>
            </a:r>
            <a:r>
              <a:rPr lang="en-US" altLang="ja-JP" dirty="0" smtClean="0"/>
              <a:t>Build/Release-</a:t>
            </a:r>
            <a:r>
              <a:rPr lang="en-US" altLang="ja-JP" dirty="0" err="1" smtClean="0"/>
              <a:t>iphoneos</a:t>
            </a:r>
            <a:r>
              <a:rPr lang="en-US" altLang="ja-JP" dirty="0" smtClean="0"/>
              <a:t>/</a:t>
            </a:r>
            <a:r>
              <a:rPr lang="ja-JP" altLang="en-US" dirty="0" smtClean="0"/>
              <a:t>アプリ名</a:t>
            </a:r>
            <a:r>
              <a:rPr lang="en-US" altLang="ja-JP" dirty="0" smtClean="0"/>
              <a:t>.app</a:t>
            </a:r>
            <a:r>
              <a:rPr lang="ja-JP" altLang="en-US" dirty="0" smtClean="0"/>
              <a:t>を圧縮</a:t>
            </a:r>
            <a:endParaRPr lang="en-US" altLang="ja-JP" dirty="0" smtClean="0"/>
          </a:p>
        </p:txBody>
      </p:sp>
      <p:cxnSp>
        <p:nvCxnSpPr>
          <p:cNvPr id="13" name="直線コネクタ 12"/>
          <p:cNvCxnSpPr/>
          <p:nvPr/>
        </p:nvCxnSpPr>
        <p:spPr>
          <a:xfrm rot="10800000">
            <a:off x="1230280" y="3502170"/>
            <a:ext cx="4191729" cy="154027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 </a:t>
            </a:r>
            <a:r>
              <a:rPr lang="ja-JP" altLang="en-US" dirty="0" smtClean="0"/>
              <a:t>購入（１）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813535"/>
            <a:ext cx="8856274" cy="604446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hlinkClick r:id="rId2"/>
              </a:rPr>
              <a:t>http://developer.apple.com/jp/iphone/program/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にアクセス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 </a:t>
            </a:r>
            <a:r>
              <a:rPr lang="ja-JP" altLang="en-US" dirty="0" smtClean="0"/>
              <a:t>「今すぐ入会」ボタンを押し、さらに「今すぐ入会」をクリック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「</a:t>
            </a:r>
            <a:r>
              <a:rPr lang="en-US" altLang="ja-JP" dirty="0" smtClean="0"/>
              <a:t>Continue</a:t>
            </a:r>
            <a:r>
              <a:rPr lang="ja-JP" altLang="en-US" dirty="0" smtClean="0"/>
              <a:t>」をクリック</a:t>
            </a:r>
            <a:r>
              <a:rPr lang="en-US" altLang="ja-JP" dirty="0" smtClean="0"/>
              <a:t> &lt;01</a:t>
            </a:r>
            <a:r>
              <a:rPr lang="en-US" altLang="ja-JP" dirty="0"/>
              <a:t>&gt;</a:t>
            </a: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>
                <a:solidFill>
                  <a:srgbClr val="FF0000"/>
                </a:solidFill>
              </a:rPr>
              <a:t>iPhone</a:t>
            </a:r>
            <a:r>
              <a:rPr lang="en-US" altLang="ja-JP" dirty="0" smtClean="0">
                <a:solidFill>
                  <a:srgbClr val="FF0000"/>
                </a:solidFill>
              </a:rPr>
              <a:t> Developer Program Enrollment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 Apple ID</a:t>
            </a:r>
            <a:r>
              <a:rPr lang="ja-JP" altLang="en-US" dirty="0" smtClean="0"/>
              <a:t>があるので、後者を選択</a:t>
            </a:r>
            <a:r>
              <a:rPr lang="en-US" altLang="ja-JP" dirty="0" smtClean="0"/>
              <a:t> &lt;02, 03&gt;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Choose your program (Standard Individual: ¥10,800/year) &lt;04, 05&gt;</a:t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r>
              <a:rPr lang="en-US" altLang="ja-JP" dirty="0" smtClean="0"/>
              <a:t>※Standard Company</a:t>
            </a:r>
            <a:r>
              <a:rPr lang="ja-JP" altLang="en-US" dirty="0" smtClean="0"/>
              <a:t>なら法人内で開発メンバーを別途登録可能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  </a:t>
            </a:r>
            <a:r>
              <a:rPr lang="ja-JP" altLang="en-US" dirty="0" smtClean="0"/>
              <a:t>法人証明プロセスがあるとのこと</a:t>
            </a:r>
            <a:r>
              <a:rPr lang="en-US" altLang="ja-JP" dirty="0" smtClean="0"/>
              <a:t> &lt;05-2&gt;</a:t>
            </a:r>
            <a:br>
              <a:rPr lang="en-US" altLang="ja-JP" dirty="0" smtClean="0"/>
            </a:br>
            <a:r>
              <a:rPr lang="en-US" altLang="ja-JP" dirty="0" smtClean="0"/>
              <a:t>      ※Enterprise</a:t>
            </a:r>
            <a:r>
              <a:rPr lang="ja-JP" altLang="en-US" dirty="0" smtClean="0"/>
              <a:t>は、社内専用アプリのみ（</a:t>
            </a:r>
            <a:r>
              <a:rPr lang="en-US" altLang="ja-JP" dirty="0" smtClean="0"/>
              <a:t>App Store</a:t>
            </a:r>
            <a:r>
              <a:rPr lang="ja-JP" altLang="en-US" dirty="0" smtClean="0"/>
              <a:t>には登録不可）</a:t>
            </a:r>
            <a:r>
              <a:rPr lang="en-US" altLang="ja-JP" dirty="0" smtClean="0"/>
              <a:t> &lt;05-3&gt;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詳細：</a:t>
            </a:r>
            <a:r>
              <a:rPr lang="en-US" altLang="ja-JP" dirty="0" smtClean="0">
                <a:hlinkClick r:id="rId3"/>
              </a:rPr>
              <a:t>http://developer.apple.com/jp/support/iphone/enrollment/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名前などの情報確認</a:t>
            </a:r>
            <a:r>
              <a:rPr lang="en-US" altLang="ja-JP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クレジットカードなどの情報と合致させる必要あり</a:t>
            </a:r>
            <a:r>
              <a:rPr lang="en-US" altLang="ja-JP" dirty="0" smtClean="0"/>
              <a:t> &lt;06&gt;</a:t>
            </a:r>
            <a:endParaRPr lang="ja-JP" alt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そして確認画面。</a:t>
            </a:r>
            <a:r>
              <a:rPr lang="en-US" altLang="ja-JP" dirty="0" smtClean="0"/>
              <a:t> &lt;07&gt;</a:t>
            </a:r>
            <a:endParaRPr lang="ja-JP" alt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/>
              <a:t>使用許諾</a:t>
            </a:r>
            <a:r>
              <a:rPr lang="en-US" altLang="ja-JP" dirty="0" smtClean="0"/>
              <a:t> &lt;08&gt;</a:t>
            </a: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カートに入れる</a:t>
            </a:r>
            <a:r>
              <a:rPr lang="en-US" altLang="ja-JP" dirty="0" smtClean="0"/>
              <a:t> &lt;09&gt;</a:t>
            </a:r>
            <a:endParaRPr lang="ja-JP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注文処理（</a:t>
            </a:r>
            <a:r>
              <a:rPr lang="en-US" altLang="ja-JP" dirty="0" smtClean="0"/>
              <a:t>Apple Store</a:t>
            </a:r>
            <a:r>
              <a:rPr lang="ja-JP" altLang="en-US" dirty="0" smtClean="0"/>
              <a:t>）</a:t>
            </a:r>
            <a:r>
              <a:rPr lang="en-US" altLang="ja-JP" dirty="0" smtClean="0"/>
              <a:t> &lt;10-15&gt;</a:t>
            </a:r>
            <a:br>
              <a:rPr lang="en-US" altLang="ja-JP" dirty="0" smtClean="0"/>
            </a:br>
            <a:r>
              <a:rPr lang="en-US" altLang="ja-JP" dirty="0" smtClean="0"/>
              <a:t>   </a:t>
            </a:r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en-US" dirty="0" smtClean="0">
                <a:solidFill>
                  <a:srgbClr val="FF0000"/>
                </a:solidFill>
              </a:rPr>
              <a:t>ここで</a:t>
            </a:r>
            <a:r>
              <a:rPr lang="en-US" altLang="ja-JP" dirty="0" smtClean="0">
                <a:solidFill>
                  <a:srgbClr val="FF0000"/>
                </a:solidFill>
              </a:rPr>
              <a:t>Apple ID</a:t>
            </a:r>
            <a:r>
              <a:rPr lang="ja-JP" altLang="en-US" dirty="0" smtClean="0">
                <a:solidFill>
                  <a:srgbClr val="FF0000"/>
                </a:solidFill>
              </a:rPr>
              <a:t>の住所情報は「日本語」である必要有り</a:t>
            </a:r>
            <a:r>
              <a:rPr lang="en-US" altLang="ja-JP" dirty="0" smtClean="0">
                <a:solidFill>
                  <a:srgbClr val="FF0000"/>
                </a:solidFill>
              </a:rPr>
              <a:t> &lt;12&gt;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注文確認メールが届く</a:t>
            </a:r>
            <a:r>
              <a:rPr lang="en-US" altLang="ja-JP" dirty="0" smtClean="0"/>
              <a:t> </a:t>
            </a:r>
            <a:r>
              <a:rPr lang="ja-JP" altLang="en-US" dirty="0" smtClean="0"/>
              <a:t>（</a:t>
            </a:r>
            <a:r>
              <a:rPr lang="en-US" altLang="ja-JP" dirty="0" smtClean="0"/>
              <a:t>22:57</a:t>
            </a:r>
            <a:r>
              <a:rPr lang="ja-JP" altLang="en-US" dirty="0" smtClean="0"/>
              <a:t>）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翌日</a:t>
            </a:r>
            <a:r>
              <a:rPr lang="en-US" altLang="ja-JP" dirty="0" smtClean="0"/>
              <a:t>Activation Code</a:t>
            </a:r>
            <a:r>
              <a:rPr lang="ja-JP" altLang="en-US" dirty="0" smtClean="0"/>
              <a:t>が届く（</a:t>
            </a:r>
            <a:r>
              <a:rPr lang="en-US" altLang="ja-JP" dirty="0" smtClean="0"/>
              <a:t>6:33</a:t>
            </a:r>
            <a:r>
              <a:rPr lang="ja-JP" altLang="en-US" dirty="0" smtClean="0"/>
              <a:t>）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メールに記載されている</a:t>
            </a:r>
            <a:r>
              <a:rPr lang="en-US" altLang="ja-JP" dirty="0" smtClean="0">
                <a:solidFill>
                  <a:srgbClr val="FF0000"/>
                </a:solidFill>
              </a:rPr>
              <a:t>Activation Code</a:t>
            </a:r>
            <a:r>
              <a:rPr lang="ja-JP" altLang="en-US" dirty="0" smtClean="0">
                <a:solidFill>
                  <a:srgbClr val="FF0000"/>
                </a:solidFill>
              </a:rPr>
              <a:t>のリンク先にジャンプ・・・待った！！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iPhone</a:t>
            </a:r>
            <a:r>
              <a:rPr lang="en-US" altLang="ja-JP" dirty="0" smtClean="0"/>
              <a:t> Developer Program </a:t>
            </a:r>
            <a:r>
              <a:rPr lang="ja-JP" altLang="en-US" dirty="0" smtClean="0"/>
              <a:t>購入（２）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813535"/>
            <a:ext cx="8671484" cy="604446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ja-JP" altLang="en-US" dirty="0" smtClean="0"/>
              <a:t>メールに記載されている</a:t>
            </a:r>
            <a:r>
              <a:rPr lang="en-US" altLang="ja-JP" dirty="0" smtClean="0"/>
              <a:t>Activation Code</a:t>
            </a:r>
            <a:r>
              <a:rPr lang="ja-JP" altLang="en-US" dirty="0" smtClean="0"/>
              <a:t>のリンク先にジャンプ・・・待った！！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※Apple ID</a:t>
            </a:r>
            <a:r>
              <a:rPr lang="ja-JP" altLang="en-US" dirty="0" smtClean="0">
                <a:solidFill>
                  <a:srgbClr val="FF0000"/>
                </a:solidFill>
              </a:rPr>
              <a:t>の住所と名前は英語表記ですか？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Apple ID</a:t>
            </a:r>
            <a:r>
              <a:rPr lang="ja-JP" altLang="en-US" dirty="0" smtClean="0">
                <a:solidFill>
                  <a:srgbClr val="FF0000"/>
                </a:solidFill>
              </a:rPr>
              <a:t>の住所は、日本語に変更されているので直しましょう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My Info: </a:t>
            </a:r>
            <a:r>
              <a:rPr lang="en-US" altLang="ja-JP" dirty="0" err="1" smtClean="0">
                <a:solidFill>
                  <a:srgbClr val="FF0000"/>
                </a:solidFill>
              </a:rPr>
              <a:t>https://myinfo.apple.com/cgi-bin/WebObjects/MyInfo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名前は、問い合わせフォームより依頼して変更してもらいましょう。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/>
              <a:t>  </a:t>
            </a:r>
            <a:r>
              <a:rPr lang="en-US" altLang="ja-JP" dirty="0" smtClean="0">
                <a:hlinkClick r:id="rId2"/>
              </a:rPr>
              <a:t>http://developer.apple.com/contact/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ja-JP" altLang="en-US" dirty="0" smtClean="0"/>
              <a:t>メールに記載されている</a:t>
            </a:r>
            <a:r>
              <a:rPr lang="en-US" altLang="ja-JP" dirty="0" smtClean="0"/>
              <a:t>Activation Code</a:t>
            </a:r>
            <a:r>
              <a:rPr lang="ja-JP" altLang="en-US" dirty="0" smtClean="0"/>
              <a:t>のリンク先にジャンプ</a:t>
            </a:r>
            <a:r>
              <a:rPr lang="en-US" altLang="ja-JP" dirty="0" smtClean="0"/>
              <a:t> &lt;16-1&gt;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もし、</a:t>
            </a:r>
            <a:r>
              <a:rPr lang="en-US" altLang="ja-JP" dirty="0" smtClean="0">
                <a:solidFill>
                  <a:srgbClr val="000000"/>
                </a:solidFill>
              </a:rPr>
              <a:t>Apple ID</a:t>
            </a:r>
            <a:r>
              <a:rPr lang="ja-JP" altLang="en-US" dirty="0" smtClean="0">
                <a:solidFill>
                  <a:srgbClr val="000000"/>
                </a:solidFill>
              </a:rPr>
              <a:t>情報に英語以外が入っていたら、</a:t>
            </a:r>
            <a:r>
              <a:rPr lang="en-US" altLang="ja-JP" dirty="0" smtClean="0">
                <a:solidFill>
                  <a:srgbClr val="000000"/>
                </a:solidFill>
              </a:rPr>
              <a:t>Activation</a:t>
            </a:r>
            <a:r>
              <a:rPr lang="ja-JP" altLang="en-US" dirty="0" smtClean="0">
                <a:solidFill>
                  <a:srgbClr val="000000"/>
                </a:solidFill>
              </a:rPr>
              <a:t>エラーが出てしまう</a:t>
            </a:r>
            <a:r>
              <a:rPr lang="en-US" altLang="ja-JP" dirty="0" smtClean="0">
                <a:solidFill>
                  <a:srgbClr val="000000"/>
                </a:solidFill>
              </a:rPr>
              <a:t> &lt;16-2&gt;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こうなったら、問い合わせフォームより依頼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 </a:t>
            </a:r>
            <a:r>
              <a:rPr lang="en-US" altLang="ja-JP" dirty="0" smtClean="0">
                <a:hlinkClick r:id="rId2"/>
              </a:rPr>
              <a:t>http://developer.apple.com/contact/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※</a:t>
            </a:r>
            <a:r>
              <a:rPr lang="ja-JP" altLang="en-US" dirty="0" smtClean="0"/>
              <a:t>請求先、連絡先、注文番号をフォームに入れとくこと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        </a:t>
            </a:r>
            <a:r>
              <a:rPr lang="en-US" altLang="ja-JP" dirty="0" smtClean="0">
                <a:hlinkClick r:id="rId3"/>
              </a:rPr>
              <a:t>http://store.apple.com/jp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の右上の「アカウント」をクリックし、「注文状況／購入履歴」を選んで確認。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>
                <a:solidFill>
                  <a:srgbClr val="FF0000"/>
                </a:solidFill>
              </a:rPr>
              <a:t>10:00</a:t>
            </a:r>
            <a:r>
              <a:rPr lang="ja-JP" altLang="en-US" dirty="0" smtClean="0">
                <a:solidFill>
                  <a:srgbClr val="FF0000"/>
                </a:solidFill>
              </a:rPr>
              <a:t>に問い合わせたら</a:t>
            </a:r>
            <a:r>
              <a:rPr lang="en-US" altLang="ja-JP" dirty="0" smtClean="0">
                <a:solidFill>
                  <a:srgbClr val="FF0000"/>
                </a:solidFill>
              </a:rPr>
              <a:t>10:58</a:t>
            </a:r>
            <a:r>
              <a:rPr lang="ja-JP" altLang="en-US" dirty="0" smtClean="0">
                <a:solidFill>
                  <a:srgbClr val="FF0000"/>
                </a:solidFill>
              </a:rPr>
              <a:t>に修正連絡きた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ja-JP" dirty="0" smtClean="0">
                <a:solidFill>
                  <a:srgbClr val="000000"/>
                </a:solidFill>
              </a:rPr>
              <a:t>Activation</a:t>
            </a:r>
            <a:r>
              <a:rPr lang="ja-JP" altLang="en-US" dirty="0" smtClean="0">
                <a:solidFill>
                  <a:srgbClr val="000000"/>
                </a:solidFill>
              </a:rPr>
              <a:t>が完了すると「</a:t>
            </a:r>
            <a:r>
              <a:rPr lang="en-US" altLang="ja-JP" dirty="0" smtClean="0">
                <a:solidFill>
                  <a:srgbClr val="000000"/>
                </a:solidFill>
              </a:rPr>
              <a:t>Visit </a:t>
            </a:r>
            <a:r>
              <a:rPr lang="en-US" altLang="ja-JP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dirty="0" smtClean="0">
                <a:solidFill>
                  <a:srgbClr val="000000"/>
                </a:solidFill>
              </a:rPr>
              <a:t> Dev Center</a:t>
            </a:r>
            <a:r>
              <a:rPr lang="ja-JP" altLang="en-US" dirty="0" smtClean="0">
                <a:solidFill>
                  <a:srgbClr val="000000"/>
                </a:solidFill>
              </a:rPr>
              <a:t>」ボタンが出てくるのでクリック。</a:t>
            </a:r>
            <a:r>
              <a:rPr lang="en-US" altLang="ja-JP" dirty="0" smtClean="0">
                <a:solidFill>
                  <a:srgbClr val="000000"/>
                </a:solidFill>
              </a:rPr>
              <a:t>&lt;17&gt; (</a:t>
            </a:r>
            <a:r>
              <a:rPr lang="ja-JP" altLang="en-US" dirty="0" smtClean="0">
                <a:solidFill>
                  <a:srgbClr val="000000"/>
                </a:solidFill>
              </a:rPr>
              <a:t>以後、</a:t>
            </a:r>
            <a:r>
              <a:rPr lang="en-US" altLang="ja-JP" dirty="0" smtClean="0">
                <a:solidFill>
                  <a:srgbClr val="000000"/>
                </a:solidFill>
                <a:hlinkClick r:id="rId4"/>
              </a:rPr>
              <a:t>http://developer.apple.com/iphone/</a:t>
            </a:r>
            <a:r>
              <a:rPr lang="ja-JP" altLang="en-US" dirty="0" smtClean="0">
                <a:solidFill>
                  <a:srgbClr val="000000"/>
                </a:solidFill>
              </a:rPr>
              <a:t>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複数</a:t>
            </a:r>
            <a:r>
              <a:rPr lang="en-US" altLang="ja-JP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dirty="0" smtClean="0">
                <a:solidFill>
                  <a:srgbClr val="000000"/>
                </a:solidFill>
              </a:rPr>
              <a:t> Dev Center</a:t>
            </a:r>
            <a:r>
              <a:rPr lang="ja-JP" altLang="en-US" dirty="0" smtClean="0">
                <a:solidFill>
                  <a:srgbClr val="000000"/>
                </a:solidFill>
              </a:rPr>
              <a:t>に登録しているなら、選択画面が出てくる</a:t>
            </a:r>
            <a:r>
              <a:rPr lang="en-US" altLang="ja-JP" dirty="0" smtClean="0">
                <a:solidFill>
                  <a:srgbClr val="000000"/>
                </a:solidFill>
              </a:rPr>
              <a:t> &lt;18&gt;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ja-JP" altLang="en-US" dirty="0" smtClean="0">
                <a:solidFill>
                  <a:srgbClr val="000000"/>
                </a:solidFill>
              </a:rPr>
              <a:t>ログイン出来れば完了</a:t>
            </a:r>
            <a:r>
              <a:rPr lang="en-US" altLang="ja-JP" dirty="0" smtClean="0">
                <a:solidFill>
                  <a:srgbClr val="000000"/>
                </a:solidFill>
              </a:rPr>
              <a:t> &lt;19&gt;</a:t>
            </a:r>
            <a:br>
              <a:rPr lang="en-US" altLang="ja-JP" dirty="0" smtClean="0">
                <a:solidFill>
                  <a:srgbClr val="000000"/>
                </a:solidFill>
              </a:rPr>
            </a:b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01624" y="2067034"/>
            <a:ext cx="135758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日本語</a:t>
            </a:r>
            <a:r>
              <a:rPr kumimoji="1" lang="en-US" altLang="ja-JP" dirty="0" smtClean="0"/>
              <a:t>OK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実機へのアプリ登録と動作確認（１）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674634"/>
            <a:ext cx="8671484" cy="6471075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>
                <a:solidFill>
                  <a:srgbClr val="000000"/>
                </a:solidFill>
              </a:rPr>
              <a:t>iPhone</a:t>
            </a:r>
            <a:r>
              <a:rPr lang="en-US" altLang="ja-JP" dirty="0" smtClean="0">
                <a:solidFill>
                  <a:srgbClr val="000000"/>
                </a:solidFill>
              </a:rPr>
              <a:t> Dev Center</a:t>
            </a:r>
            <a:r>
              <a:rPr lang="ja-JP" altLang="en-US" dirty="0" smtClean="0">
                <a:solidFill>
                  <a:srgbClr val="000000"/>
                </a:solidFill>
              </a:rPr>
              <a:t>にアクセスし、</a:t>
            </a:r>
            <a:r>
              <a:rPr lang="en-US" altLang="ja-JP" dirty="0" smtClean="0">
                <a:solidFill>
                  <a:srgbClr val="000000"/>
                </a:solidFill>
              </a:rPr>
              <a:t>Apple Developer Program Portal</a:t>
            </a:r>
            <a:r>
              <a:rPr lang="ja-JP" altLang="en-US" dirty="0" smtClean="0">
                <a:solidFill>
                  <a:srgbClr val="000000"/>
                </a:solidFill>
              </a:rPr>
              <a:t>にアクセス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  </a:t>
            </a:r>
            <a:r>
              <a:rPr lang="en-US" altLang="ja-JP" dirty="0" smtClean="0">
                <a:solidFill>
                  <a:srgbClr val="000000"/>
                </a:solidFill>
                <a:hlinkClick r:id="rId2"/>
              </a:rPr>
              <a:t>http://developer.apple.com/iphone/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開発証明書の作成と登録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Certificate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Request Certificate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をクリック（</a:t>
            </a:r>
            <a:r>
              <a:rPr lang="en-US" altLang="ja-JP" dirty="0" smtClean="0">
                <a:solidFill>
                  <a:srgbClr val="000000"/>
                </a:solidFill>
              </a:rPr>
              <a:t>CSR</a:t>
            </a:r>
            <a:r>
              <a:rPr lang="ja-JP" altLang="en-US" dirty="0" smtClean="0">
                <a:solidFill>
                  <a:srgbClr val="000000"/>
                </a:solidFill>
              </a:rPr>
              <a:t>ファイルをアップロードする）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1314450" lvl="2" indent="-514350"/>
            <a:r>
              <a:rPr lang="en-US" altLang="ja-JP" dirty="0" smtClean="0">
                <a:solidFill>
                  <a:srgbClr val="000000"/>
                </a:solidFill>
              </a:rPr>
              <a:t>CSR</a:t>
            </a:r>
            <a:r>
              <a:rPr lang="ja-JP" altLang="en-US" dirty="0" smtClean="0">
                <a:solidFill>
                  <a:srgbClr val="000000"/>
                </a:solidFill>
              </a:rPr>
              <a:t>ファイルの生成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1771650" lvl="3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「キーチェーンアクセス」を開き、証明書アシスタントから「認証局に証明書を要求」を選択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1771650" lvl="3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ディスクに保存、鍵ペア情報を指定（チェック）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Approval</a:t>
            </a:r>
            <a:r>
              <a:rPr lang="ja-JP" altLang="en-US" dirty="0" smtClean="0">
                <a:solidFill>
                  <a:srgbClr val="000000"/>
                </a:solidFill>
              </a:rPr>
              <a:t>ボタンをクリック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WWDR intermediate certificate</a:t>
            </a:r>
            <a:r>
              <a:rPr lang="ja-JP" altLang="en-US" dirty="0" smtClean="0">
                <a:solidFill>
                  <a:srgbClr val="000000"/>
                </a:solidFill>
              </a:rPr>
              <a:t>のインストール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※</a:t>
            </a:r>
            <a:r>
              <a:rPr lang="ja-JP" altLang="en-US" dirty="0" smtClean="0">
                <a:solidFill>
                  <a:srgbClr val="000000"/>
                </a:solidFill>
              </a:rPr>
              <a:t>夏期</a:t>
            </a:r>
            <a:r>
              <a:rPr lang="en-US" altLang="ja-JP" dirty="0" err="1" smtClean="0">
                <a:solidFill>
                  <a:srgbClr val="000000"/>
                </a:solidFill>
              </a:rPr>
              <a:t>iPhone</a:t>
            </a:r>
            <a:r>
              <a:rPr lang="ja-JP" altLang="en-US" dirty="0" smtClean="0">
                <a:solidFill>
                  <a:srgbClr val="000000"/>
                </a:solidFill>
              </a:rPr>
              <a:t>勉強会参加者は、すでにインストールしているはず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ブラウザをリロードして、</a:t>
            </a:r>
            <a:r>
              <a:rPr lang="en-US" altLang="ja-JP" dirty="0" err="1" smtClean="0">
                <a:solidFill>
                  <a:srgbClr val="000000"/>
                </a:solidFill>
              </a:rPr>
              <a:t>Donwload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ダウンロードしたファイルを開き、キーチェーンアクセスに登録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デバイスの登録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Devices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Add Devices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Device Name, Device ID (UUID)</a:t>
            </a:r>
            <a:r>
              <a:rPr lang="ja-JP" altLang="en-US" dirty="0" smtClean="0">
                <a:solidFill>
                  <a:srgbClr val="000000"/>
                </a:solidFill>
              </a:rPr>
              <a:t>を入力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 ※UUID</a:t>
            </a:r>
            <a:r>
              <a:rPr lang="ja-JP" altLang="en-US" dirty="0" smtClean="0">
                <a:solidFill>
                  <a:srgbClr val="000000"/>
                </a:solidFill>
              </a:rPr>
              <a:t>は</a:t>
            </a:r>
            <a:r>
              <a:rPr lang="en-US" altLang="ja-JP" dirty="0" smtClean="0">
                <a:solidFill>
                  <a:srgbClr val="000000"/>
                </a:solidFill>
              </a:rPr>
              <a:t>iTunes</a:t>
            </a:r>
            <a:r>
              <a:rPr lang="ja-JP" altLang="en-US" dirty="0" smtClean="0">
                <a:solidFill>
                  <a:srgbClr val="000000"/>
                </a:solidFill>
              </a:rPr>
              <a:t>から確認可能（概要のシリアルナンバーをクリックすると出てくる）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App IDs</a:t>
            </a:r>
            <a:r>
              <a:rPr lang="ja-JP" altLang="en-US" dirty="0" smtClean="0">
                <a:solidFill>
                  <a:srgbClr val="000000"/>
                </a:solidFill>
              </a:rPr>
              <a:t>の作成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App IDs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New App ID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err="1" smtClean="0">
                <a:solidFill>
                  <a:srgbClr val="000000"/>
                </a:solidFill>
              </a:rPr>
              <a:t>Descriotion</a:t>
            </a:r>
            <a:r>
              <a:rPr lang="ja-JP" altLang="en-US" dirty="0" smtClean="0">
                <a:solidFill>
                  <a:srgbClr val="000000"/>
                </a:solidFill>
              </a:rPr>
              <a:t>に、</a:t>
            </a:r>
            <a:r>
              <a:rPr lang="en-US" altLang="ja-JP" dirty="0" err="1" smtClean="0">
                <a:solidFill>
                  <a:srgbClr val="000000"/>
                </a:solidFill>
              </a:rPr>
              <a:t>Kimiya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dirty="0" err="1" smtClean="0">
                <a:solidFill>
                  <a:srgbClr val="000000"/>
                </a:solidFill>
              </a:rPr>
              <a:t>Kitani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  Bundle Identifier: </a:t>
            </a:r>
            <a:r>
              <a:rPr lang="en-US" altLang="ja-JP" dirty="0" err="1" smtClean="0">
                <a:solidFill>
                  <a:srgbClr val="000000"/>
                </a:solidFill>
              </a:rPr>
              <a:t>jp.kitaney</a:t>
            </a:r>
            <a:r>
              <a:rPr lang="en-US" altLang="ja-JP" dirty="0" smtClean="0">
                <a:solidFill>
                  <a:srgbClr val="000000"/>
                </a:solidFill>
              </a:rPr>
              <a:t>.*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プロビジョニングファイルの生成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Provisioning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New Profile</a:t>
            </a:r>
            <a:r>
              <a:rPr lang="ja-JP" altLang="en-US" dirty="0" smtClean="0">
                <a:solidFill>
                  <a:srgbClr val="000000"/>
                </a:solidFill>
              </a:rPr>
              <a:t>をクリック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Profile Name: </a:t>
            </a:r>
            <a:r>
              <a:rPr lang="en-US" altLang="ja-JP" dirty="0" err="1" smtClean="0">
                <a:solidFill>
                  <a:srgbClr val="000000"/>
                </a:solidFill>
              </a:rPr>
              <a:t>kitani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後は全部チェック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Submit</a:t>
            </a:r>
            <a:r>
              <a:rPr lang="ja-JP" altLang="en-US" dirty="0" smtClean="0">
                <a:solidFill>
                  <a:srgbClr val="000000"/>
                </a:solidFill>
              </a:rPr>
              <a:t>したらブラウザをリロード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000000"/>
                </a:solidFill>
              </a:rPr>
              <a:t>Download</a:t>
            </a:r>
            <a:r>
              <a:rPr lang="ja-JP" altLang="en-US" dirty="0" smtClean="0">
                <a:solidFill>
                  <a:srgbClr val="000000"/>
                </a:solidFill>
              </a:rPr>
              <a:t>ボタンからプロビジョニングファイルをダウンロード</a:t>
            </a: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プロビジョニングファイルをダブルクリックして、それから実機にインストールする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692"/>
            <a:ext cx="8959210" cy="79684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実機へのアプリ登録と動作確認（２）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26" y="674634"/>
            <a:ext cx="8671484" cy="64710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ja-JP" dirty="0" err="1" smtClean="0">
                <a:solidFill>
                  <a:srgbClr val="000000"/>
                </a:solidFill>
              </a:rPr>
              <a:t>Xcode</a:t>
            </a:r>
            <a:r>
              <a:rPr lang="ja-JP" altLang="en-US" dirty="0" smtClean="0">
                <a:solidFill>
                  <a:srgbClr val="000000"/>
                </a:solidFill>
              </a:rPr>
              <a:t>プロジェクトの設定変更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0000"/>
                </a:solidFill>
              </a:rPr>
              <a:t>コード署名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err="1" smtClean="0">
                <a:solidFill>
                  <a:srgbClr val="000000"/>
                </a:solidFill>
              </a:rPr>
              <a:t>Xcode</a:t>
            </a:r>
            <a:r>
              <a:rPr lang="ja-JP" altLang="en-US" dirty="0" smtClean="0">
                <a:solidFill>
                  <a:srgbClr val="000000"/>
                </a:solidFill>
              </a:rPr>
              <a:t>名</a:t>
            </a:r>
            <a:r>
              <a:rPr lang="en-US" altLang="ja-JP" dirty="0" smtClean="0">
                <a:solidFill>
                  <a:srgbClr val="000000"/>
                </a:solidFill>
              </a:rPr>
              <a:t>-</a:t>
            </a:r>
            <a:r>
              <a:rPr lang="en-US" altLang="ja-JP" dirty="0" err="1" smtClean="0">
                <a:solidFill>
                  <a:srgbClr val="000000"/>
                </a:solidFill>
              </a:rPr>
              <a:t>Info.plist</a:t>
            </a:r>
            <a:r>
              <a:rPr lang="ja-JP" altLang="en-US" dirty="0" smtClean="0">
                <a:solidFill>
                  <a:srgbClr val="000000"/>
                </a:solidFill>
              </a:rPr>
              <a:t>の</a:t>
            </a:r>
            <a:r>
              <a:rPr lang="en-US" altLang="ja-JP" dirty="0" smtClean="0">
                <a:solidFill>
                  <a:srgbClr val="000000"/>
                </a:solidFill>
              </a:rPr>
              <a:t>Bundle identifier</a:t>
            </a:r>
            <a:r>
              <a:rPr lang="ja-JP" altLang="en-US" dirty="0" smtClean="0">
                <a:solidFill>
                  <a:srgbClr val="000000"/>
                </a:solidFill>
              </a:rPr>
              <a:t>の先頭を変更</a:t>
            </a:r>
            <a:r>
              <a:rPr lang="en-US" altLang="ja-JP" dirty="0" smtClean="0">
                <a:solidFill>
                  <a:srgbClr val="000000"/>
                </a:solidFill>
              </a:rPr>
              <a:t/>
            </a:r>
            <a:br>
              <a:rPr lang="en-US" altLang="ja-JP" dirty="0" smtClean="0">
                <a:solidFill>
                  <a:srgbClr val="000000"/>
                </a:solidFill>
              </a:rPr>
            </a:br>
            <a:r>
              <a:rPr lang="en-US" altLang="ja-JP" dirty="0" smtClean="0">
                <a:solidFill>
                  <a:srgbClr val="000000"/>
                </a:solidFill>
              </a:rPr>
              <a:t>  App IDs</a:t>
            </a:r>
            <a:r>
              <a:rPr lang="ja-JP" altLang="en-US" dirty="0" smtClean="0">
                <a:solidFill>
                  <a:srgbClr val="000000"/>
                </a:solidFill>
              </a:rPr>
              <a:t>で登録した</a:t>
            </a:r>
            <a:r>
              <a:rPr lang="en-US" altLang="ja-JP" dirty="0" smtClean="0">
                <a:solidFill>
                  <a:srgbClr val="000000"/>
                </a:solidFill>
              </a:rPr>
              <a:t>Bundle identifier</a:t>
            </a:r>
            <a:r>
              <a:rPr lang="ja-JP" altLang="en-US" dirty="0" smtClean="0">
                <a:solidFill>
                  <a:srgbClr val="000000"/>
                </a:solidFill>
              </a:rPr>
              <a:t>に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4" name="図 3" descr="スクリーンショット（2009-11-09 18.13.35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987" y="1720382"/>
            <a:ext cx="4593703" cy="1900122"/>
          </a:xfrm>
          <a:prstGeom prst="rect">
            <a:avLst/>
          </a:prstGeom>
        </p:spPr>
      </p:pic>
      <p:pic>
        <p:nvPicPr>
          <p:cNvPr id="5" name="図 4" descr="スクリーンショット（2009-11-09 18.14.50）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472" y="4772730"/>
            <a:ext cx="4560218" cy="1873239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4379486" y="5741282"/>
            <a:ext cx="822960" cy="39413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1FDA3-42AC-2545-A8C1-77E78C572E40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2291</Words>
  <Application>Microsoft Macintosh PowerPoint</Application>
  <PresentationFormat>画面に合わせる (4:3)</PresentationFormat>
  <Paragraphs>228</Paragraphs>
  <Slides>16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iPhoneデベロッパ登録経過報告</vt:lpstr>
      <vt:lpstr>目次</vt:lpstr>
      <vt:lpstr>抽選くん v 0.70 (2009/11/11)</vt:lpstr>
      <vt:lpstr>App Store登録時に必要な情報（１）</vt:lpstr>
      <vt:lpstr>App Store登録時に必要な情報（２）</vt:lpstr>
      <vt:lpstr>iPhone Developer Program 購入（１）</vt:lpstr>
      <vt:lpstr>iPhone Developer Program 購入（２）</vt:lpstr>
      <vt:lpstr>実機へのアプリ登録と動作確認（１）</vt:lpstr>
      <vt:lpstr>実機へのアプリ登録と動作確認（２）</vt:lpstr>
      <vt:lpstr>実機へのアプリ登録と動作確認（３）</vt:lpstr>
      <vt:lpstr>App Storeへの登録（１）</vt:lpstr>
      <vt:lpstr>App Storeへの登録（２）</vt:lpstr>
      <vt:lpstr>App Storeへの登録（３）</vt:lpstr>
      <vt:lpstr>App Storeへの登録（Appendix: １）</vt:lpstr>
      <vt:lpstr>App Storeへの登録（Appendix: 2）</vt:lpstr>
      <vt:lpstr>参考URL</vt:lpstr>
    </vt:vector>
  </TitlesOfParts>
  <Company>京都大学東南アジア研究所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iPhoneデベロッパ登録経過報告</dc:title>
  <dc:creator>木谷 公哉</dc:creator>
  <cp:lastModifiedBy>木谷 公哉</cp:lastModifiedBy>
  <cp:revision>79</cp:revision>
  <cp:lastPrinted>2009-11-11T09:14:45Z</cp:lastPrinted>
  <dcterms:created xsi:type="dcterms:W3CDTF">2010-05-19T11:24:32Z</dcterms:created>
  <dcterms:modified xsi:type="dcterms:W3CDTF">2010-05-19T11:25:15Z</dcterms:modified>
</cp:coreProperties>
</file>